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8" r:id="rId2"/>
    <p:sldId id="362" r:id="rId3"/>
    <p:sldId id="500" r:id="rId4"/>
    <p:sldId id="501" r:id="rId5"/>
    <p:sldId id="502" r:id="rId6"/>
    <p:sldId id="503" r:id="rId7"/>
    <p:sldId id="353" r:id="rId8"/>
    <p:sldId id="389" r:id="rId9"/>
    <p:sldId id="467" r:id="rId10"/>
    <p:sldId id="488" r:id="rId11"/>
    <p:sldId id="489" r:id="rId12"/>
    <p:sldId id="458" r:id="rId13"/>
    <p:sldId id="459" r:id="rId14"/>
    <p:sldId id="460" r:id="rId15"/>
    <p:sldId id="461" r:id="rId16"/>
    <p:sldId id="463" r:id="rId17"/>
    <p:sldId id="468" r:id="rId18"/>
    <p:sldId id="490" r:id="rId19"/>
    <p:sldId id="491" r:id="rId20"/>
    <p:sldId id="492" r:id="rId21"/>
    <p:sldId id="465" r:id="rId22"/>
    <p:sldId id="447" r:id="rId23"/>
    <p:sldId id="451" r:id="rId24"/>
    <p:sldId id="448" r:id="rId25"/>
    <p:sldId id="449" r:id="rId26"/>
    <p:sldId id="450" r:id="rId27"/>
    <p:sldId id="498" r:id="rId28"/>
    <p:sldId id="354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  <p:sldId id="499" r:id="rId48"/>
    <p:sldId id="444" r:id="rId49"/>
    <p:sldId id="443" r:id="rId50"/>
    <p:sldId id="356" r:id="rId51"/>
    <p:sldId id="357" r:id="rId52"/>
    <p:sldId id="359" r:id="rId53"/>
    <p:sldId id="455" r:id="rId54"/>
    <p:sldId id="387" r:id="rId55"/>
    <p:sldId id="388" r:id="rId56"/>
    <p:sldId id="392" r:id="rId57"/>
    <p:sldId id="466" r:id="rId58"/>
    <p:sldId id="393" r:id="rId59"/>
    <p:sldId id="408" r:id="rId60"/>
    <p:sldId id="394" r:id="rId61"/>
    <p:sldId id="407" r:id="rId62"/>
    <p:sldId id="403" r:id="rId63"/>
    <p:sldId id="404" r:id="rId64"/>
    <p:sldId id="405" r:id="rId65"/>
    <p:sldId id="464" r:id="rId66"/>
    <p:sldId id="360" r:id="rId67"/>
    <p:sldId id="422" r:id="rId68"/>
    <p:sldId id="423" r:id="rId69"/>
    <p:sldId id="424" r:id="rId70"/>
    <p:sldId id="425" r:id="rId71"/>
    <p:sldId id="427" r:id="rId72"/>
    <p:sldId id="428" r:id="rId73"/>
    <p:sldId id="429" r:id="rId74"/>
    <p:sldId id="433" r:id="rId75"/>
    <p:sldId id="430" r:id="rId76"/>
    <p:sldId id="493" r:id="rId77"/>
    <p:sldId id="494" r:id="rId78"/>
    <p:sldId id="495" r:id="rId79"/>
    <p:sldId id="496" r:id="rId80"/>
    <p:sldId id="497" r:id="rId81"/>
    <p:sldId id="504" r:id="rId82"/>
    <p:sldId id="432" r:id="rId83"/>
    <p:sldId id="434" r:id="rId84"/>
    <p:sldId id="435" r:id="rId85"/>
    <p:sldId id="436" r:id="rId86"/>
    <p:sldId id="437" r:id="rId87"/>
    <p:sldId id="439" r:id="rId88"/>
    <p:sldId id="361" r:id="rId89"/>
    <p:sldId id="453" r:id="rId9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3CF11A0-00E6-4A06-9A08-08389CBC6489}">
          <p14:sldIdLst>
            <p14:sldId id="258"/>
            <p14:sldId id="362"/>
            <p14:sldId id="500"/>
            <p14:sldId id="501"/>
            <p14:sldId id="502"/>
            <p14:sldId id="503"/>
            <p14:sldId id="353"/>
            <p14:sldId id="389"/>
            <p14:sldId id="467"/>
            <p14:sldId id="488"/>
            <p14:sldId id="489"/>
            <p14:sldId id="458"/>
            <p14:sldId id="459"/>
            <p14:sldId id="460"/>
            <p14:sldId id="461"/>
            <p14:sldId id="463"/>
            <p14:sldId id="468"/>
            <p14:sldId id="490"/>
            <p14:sldId id="491"/>
            <p14:sldId id="492"/>
            <p14:sldId id="465"/>
            <p14:sldId id="447"/>
            <p14:sldId id="451"/>
            <p14:sldId id="448"/>
            <p14:sldId id="449"/>
            <p14:sldId id="450"/>
            <p14:sldId id="498"/>
            <p14:sldId id="354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99"/>
            <p14:sldId id="444"/>
            <p14:sldId id="443"/>
            <p14:sldId id="356"/>
            <p14:sldId id="357"/>
            <p14:sldId id="359"/>
            <p14:sldId id="455"/>
            <p14:sldId id="387"/>
            <p14:sldId id="388"/>
            <p14:sldId id="392"/>
            <p14:sldId id="466"/>
            <p14:sldId id="393"/>
            <p14:sldId id="408"/>
            <p14:sldId id="394"/>
            <p14:sldId id="407"/>
            <p14:sldId id="403"/>
            <p14:sldId id="404"/>
            <p14:sldId id="405"/>
            <p14:sldId id="464"/>
            <p14:sldId id="360"/>
            <p14:sldId id="422"/>
            <p14:sldId id="423"/>
            <p14:sldId id="424"/>
            <p14:sldId id="425"/>
            <p14:sldId id="427"/>
            <p14:sldId id="428"/>
            <p14:sldId id="429"/>
            <p14:sldId id="433"/>
            <p14:sldId id="430"/>
            <p14:sldId id="493"/>
            <p14:sldId id="494"/>
            <p14:sldId id="495"/>
            <p14:sldId id="496"/>
            <p14:sldId id="497"/>
            <p14:sldId id="504"/>
            <p14:sldId id="432"/>
            <p14:sldId id="434"/>
            <p14:sldId id="435"/>
            <p14:sldId id="436"/>
            <p14:sldId id="437"/>
            <p14:sldId id="439"/>
            <p14:sldId id="361"/>
            <p14:sldId id="4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21B"/>
    <a:srgbClr val="B2A2A3"/>
    <a:srgbClr val="94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1T02:11:02.01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1,'374'13,"22"1,252-3,144 1,-513-7,69 3,166 5,352-7,-477-9,401 16,1020-13,-1796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1T02:11:08.40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27,'482'12,"-293"-5,36 2,248 3,-187 2,-119-15,744 11,54-4,-528-9,53-23,10-1,-481 27,523-10,22 4,-309 9,-240-3,327-10,-215 8,3 0,-77-9,-43 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59:58.6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1,'1661'0,"-1633"1,57 11,-56-7,55 3,141-9,-203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E162C-7AC5-413C-BFA8-5798A2BA194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4F0C7-7080-43F3-BD17-7D26FCC9C6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7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4F0C7-7080-43F3-BD17-7D26FCC9C6B7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2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: text only">
  <p:cSld name="Slide 2: text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527381" y="548680"/>
            <a:ext cx="90252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527351" y="1844675"/>
            <a:ext cx="11233600" cy="4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507987" algn="l" rtl="0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91054" algn="l" rtl="0">
              <a:spcBef>
                <a:spcPts val="587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Arial"/>
              <a:buChar char="–"/>
              <a:defRPr sz="2933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16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Red" type="title">
  <p:cSld name="Title Slide Re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 descr="Red background"/>
          <p:cNvSpPr/>
          <p:nvPr/>
        </p:nvSpPr>
        <p:spPr>
          <a:xfrm>
            <a:off x="195943" y="195942"/>
            <a:ext cx="11807520" cy="6489447"/>
          </a:xfrm>
          <a:custGeom>
            <a:avLst/>
            <a:gdLst/>
            <a:ahLst/>
            <a:cxnLst/>
            <a:rect l="l" t="t" r="r" b="b"/>
            <a:pathLst>
              <a:path w="12048490" h="6713220" extrusionOk="0">
                <a:moveTo>
                  <a:pt x="0" y="6713004"/>
                </a:moveTo>
                <a:lnTo>
                  <a:pt x="12048210" y="6713004"/>
                </a:lnTo>
                <a:lnTo>
                  <a:pt x="12048210" y="0"/>
                </a:lnTo>
                <a:lnTo>
                  <a:pt x="0" y="0"/>
                </a:lnTo>
                <a:lnTo>
                  <a:pt x="0" y="6713004"/>
                </a:lnTo>
                <a:close/>
              </a:path>
            </a:pathLst>
          </a:custGeom>
          <a:solidFill>
            <a:srgbClr val="B511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2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4943" y="762001"/>
            <a:ext cx="1914367" cy="60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00940" y="2205023"/>
            <a:ext cx="9144000" cy="1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6703"/>
              </a:lnSpc>
              <a:spcBef>
                <a:spcPts val="1480"/>
              </a:spcBef>
              <a:spcAft>
                <a:spcPts val="0"/>
              </a:spcAft>
              <a:buClr>
                <a:schemeClr val="lt1"/>
              </a:buClr>
              <a:buSzPts val="4550"/>
              <a:buFont typeface="Calibri"/>
              <a:buNone/>
              <a:defRPr sz="60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34339" y="4152381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5660"/>
              </a:lnSpc>
              <a:spcBef>
                <a:spcPts val="700"/>
              </a:spcBef>
              <a:spcAft>
                <a:spcPts val="0"/>
              </a:spcAft>
              <a:buSzPts val="2650"/>
              <a:buNone/>
              <a:defRPr sz="3533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92098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4159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71923" y="38327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 h="120000" extrusionOk="0">
                <a:moveTo>
                  <a:pt x="0" y="0"/>
                </a:moveTo>
                <a:lnTo>
                  <a:pt x="1590421" y="0"/>
                </a:lnTo>
              </a:path>
            </a:pathLst>
          </a:custGeom>
          <a:noFill/>
          <a:ln w="170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47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 descr="Blue background"/>
          <p:cNvSpPr/>
          <p:nvPr/>
        </p:nvSpPr>
        <p:spPr>
          <a:xfrm>
            <a:off x="185058" y="181947"/>
            <a:ext cx="11808143" cy="6490060"/>
          </a:xfrm>
          <a:custGeom>
            <a:avLst/>
            <a:gdLst/>
            <a:ahLst/>
            <a:cxnLst/>
            <a:rect l="l" t="t" r="r" b="b"/>
            <a:pathLst>
              <a:path w="12049125" h="6713855" extrusionOk="0">
                <a:moveTo>
                  <a:pt x="0" y="6713410"/>
                </a:moveTo>
                <a:lnTo>
                  <a:pt x="12048617" y="6713410"/>
                </a:lnTo>
                <a:lnTo>
                  <a:pt x="12048617" y="0"/>
                </a:lnTo>
                <a:lnTo>
                  <a:pt x="0" y="0"/>
                </a:lnTo>
                <a:lnTo>
                  <a:pt x="0" y="6713410"/>
                </a:lnTo>
                <a:close/>
              </a:path>
            </a:pathLst>
          </a:custGeom>
          <a:solidFill>
            <a:srgbClr val="709BA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4943" y="762001"/>
            <a:ext cx="1914367" cy="60518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900940" y="2205023"/>
            <a:ext cx="9144000" cy="13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6703"/>
              </a:lnSpc>
              <a:spcBef>
                <a:spcPts val="1480"/>
              </a:spcBef>
              <a:spcAft>
                <a:spcPts val="0"/>
              </a:spcAft>
              <a:buClr>
                <a:schemeClr val="lt1"/>
              </a:buClr>
              <a:buSzPts val="4550"/>
              <a:buFont typeface="Calibri"/>
              <a:buNone/>
              <a:defRPr sz="60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934339" y="4152381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5660"/>
              </a:lnSpc>
              <a:spcBef>
                <a:spcPts val="700"/>
              </a:spcBef>
              <a:spcAft>
                <a:spcPts val="0"/>
              </a:spcAft>
              <a:buSzPts val="2650"/>
              <a:buNone/>
              <a:defRPr sz="3533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992098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4159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971923" y="38327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 h="120000" extrusionOk="0">
                <a:moveTo>
                  <a:pt x="0" y="0"/>
                </a:moveTo>
                <a:lnTo>
                  <a:pt x="1590421" y="0"/>
                </a:lnTo>
              </a:path>
            </a:pathLst>
          </a:custGeom>
          <a:noFill/>
          <a:ln w="170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nly">
  <p:cSld name="Title and Text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772883" y="2313991"/>
            <a:ext cx="9742800" cy="3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None/>
              <a:defRPr sz="3467" i="0">
                <a:solidFill>
                  <a:schemeClr val="dk1"/>
                </a:solidFill>
              </a:defRPr>
            </a:lvl1pPr>
            <a:lvl2pPr marL="1219170" lvl="1" indent="-50798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83773" y="475867"/>
            <a:ext cx="80408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811766" y="184147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3728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955059" y="610231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  <p:pic>
        <p:nvPicPr>
          <p:cNvPr id="46" name="Google Shape;46;p6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359" y="762000"/>
            <a:ext cx="1574164" cy="4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58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83773" y="475867"/>
            <a:ext cx="82500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783773" y="2313991"/>
            <a:ext cx="9808000" cy="3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2492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Char char="•"/>
              <a:defRPr sz="3467">
                <a:solidFill>
                  <a:schemeClr val="dk1"/>
                </a:solidFill>
              </a:defRPr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7"/>
          <p:cNvSpPr/>
          <p:nvPr/>
        </p:nvSpPr>
        <p:spPr>
          <a:xfrm>
            <a:off x="811766" y="184147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3728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  <p:pic>
        <p:nvPicPr>
          <p:cNvPr id="52" name="Google Shape;52;p7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359" y="762000"/>
            <a:ext cx="1574164" cy="4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48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19539" y="522516"/>
            <a:ext cx="75688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819539" y="2313991"/>
            <a:ext cx="4965600" cy="3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2492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Char char="•"/>
              <a:defRPr sz="3467">
                <a:solidFill>
                  <a:schemeClr val="dk1"/>
                </a:solidFill>
              </a:defRPr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9"/>
          <p:cNvSpPr/>
          <p:nvPr/>
        </p:nvSpPr>
        <p:spPr>
          <a:xfrm>
            <a:off x="854508" y="183214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3728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6369696" y="2317095"/>
            <a:ext cx="4965600" cy="3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2492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Char char="•"/>
              <a:defRPr sz="3467">
                <a:solidFill>
                  <a:schemeClr val="dk1"/>
                </a:solidFill>
              </a:defRPr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  <p:pic>
        <p:nvPicPr>
          <p:cNvPr id="64" name="Google Shape;64;p9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359" y="762000"/>
            <a:ext cx="1574164" cy="4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42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854508" y="183214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3728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735559" y="531848"/>
            <a:ext cx="7568800" cy="1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  <p:pic>
        <p:nvPicPr>
          <p:cNvPr id="69" name="Google Shape;69;p10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359" y="762000"/>
            <a:ext cx="1574164" cy="4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746477" y="1681163"/>
            <a:ext cx="5157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746477" y="2505075"/>
            <a:ext cx="51576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2492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Char char="•"/>
              <a:defRPr sz="3467"/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/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2492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Char char="•"/>
              <a:defRPr sz="3467"/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Char char="•"/>
              <a:defRPr/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735559" y="531848"/>
            <a:ext cx="7568800" cy="1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835847" y="183214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 h="120000" extrusionOk="0">
                <a:moveTo>
                  <a:pt x="0" y="0"/>
                </a:moveTo>
                <a:lnTo>
                  <a:pt x="1583728" y="0"/>
                </a:lnTo>
              </a:path>
            </a:pathLst>
          </a:custGeom>
          <a:noFill/>
          <a:ln w="16925" cap="flat" cmpd="sng">
            <a:solidFill>
              <a:srgbClr val="A6AD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955059" y="609298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7BD62-F280-47EE-B8CA-EB278C99F6CA}" type="slidenum">
              <a:rPr lang="en-GB" smtClean="0"/>
              <a:t>‹#›</a:t>
            </a:fld>
            <a:endParaRPr lang="en-GB"/>
          </a:p>
        </p:txBody>
      </p:sp>
      <p:pic>
        <p:nvPicPr>
          <p:cNvPr id="78" name="Google Shape;78;p11" descr="Lancaster Universit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359" y="762000"/>
            <a:ext cx="1574164" cy="4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65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95986" y="95974"/>
            <a:ext cx="12001500" cy="6666231"/>
          </a:xfrm>
          <a:custGeom>
            <a:avLst/>
            <a:gdLst/>
            <a:ahLst/>
            <a:cxnLst/>
            <a:rect l="l" t="t" r="r" b="b"/>
            <a:pathLst>
              <a:path w="12001500" h="6666230" extrusionOk="0">
                <a:moveTo>
                  <a:pt x="0" y="6666039"/>
                </a:moveTo>
                <a:lnTo>
                  <a:pt x="12001233" y="6666039"/>
                </a:lnTo>
                <a:lnTo>
                  <a:pt x="12001233" y="0"/>
                </a:lnTo>
                <a:lnTo>
                  <a:pt x="0" y="0"/>
                </a:lnTo>
                <a:lnTo>
                  <a:pt x="0" y="6666039"/>
                </a:lnTo>
                <a:close/>
              </a:path>
            </a:pathLst>
          </a:custGeom>
          <a:noFill/>
          <a:ln w="191950" cap="flat" cmpd="sng">
            <a:solidFill>
              <a:srgbClr val="E9EC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B4B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48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husheng3927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aoml.noaa.gov/phod/gdp/interactive/drifter_array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ndrewcharlesjones.github.io/menu/blog.html" TargetMode="Externa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ndrewcharlesjones.github.io/menu/blog.html" TargetMode="Externa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40.PNG"/><Relationship Id="rId7" Type="http://schemas.openxmlformats.org/officeDocument/2006/relationships/customXml" Target="../ink/ink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0.PNG"/><Relationship Id="rId5" Type="http://schemas.openxmlformats.org/officeDocument/2006/relationships/customXml" Target="../ink/ink1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newyorker.com/magazine/2011/03/14/the-gulf-war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log.cabi.org/2011/05/06/deepwater-horizon-oil-spill-one-year-on-how-have-birds-and-marine-life-been-affected/" TargetMode="Externa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oml.noaa.gov/global-drifter-program/" TargetMode="External"/><Relationship Id="rId4" Type="http://schemas.openxmlformats.org/officeDocument/2006/relationships/hyperlink" Target="https://www.fondriest.com/environmental-measurements/monitoring-equipment/buoy-mooring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0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oml.noaa.gov/global-drifter-program/" TargetMode="External"/><Relationship Id="rId4" Type="http://schemas.openxmlformats.org/officeDocument/2006/relationships/hyperlink" Target="https://www.fondriest.com/environmental-measurements/monitoring-equipment/buoy-mooring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husheng3927.github.io/research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oml.noaa.gov/global-drifter-program/" TargetMode="External"/><Relationship Id="rId4" Type="http://schemas.openxmlformats.org/officeDocument/2006/relationships/hyperlink" Target="https://www.fondriest.com/environmental-measurements/monitoring-equipment/buoy-moor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6F8B0E-9449-F97B-1D44-AB804CD73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957" y="1276540"/>
            <a:ext cx="10090086" cy="1572520"/>
          </a:xfrm>
        </p:spPr>
        <p:txBody>
          <a:bodyPr>
            <a:normAutofit/>
          </a:bodyPr>
          <a:lstStyle/>
          <a:p>
            <a:r>
              <a:rPr lang="en-GB" sz="3800" dirty="0"/>
              <a:t>Active Learning of Ocean Currents with Drifters via BALLAST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21C412-AACC-7B24-DA3E-F7C7C374E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6482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Rui-Yang Zhang</a:t>
            </a:r>
          </a:p>
          <a:p>
            <a:r>
              <a:rPr lang="en-GB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https://shusheng3927.github.io/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13</a:t>
            </a:r>
            <a:r>
              <a:rPr lang="en-GB" sz="2000" baseline="30000" dirty="0">
                <a:solidFill>
                  <a:schemeClr val="bg1"/>
                </a:solidFill>
              </a:rPr>
              <a:t>th  </a:t>
            </a:r>
            <a:r>
              <a:rPr lang="en-GB" sz="2000" dirty="0">
                <a:solidFill>
                  <a:schemeClr val="bg1"/>
                </a:solidFill>
              </a:rPr>
              <a:t>February 2025</a:t>
            </a:r>
          </a:p>
          <a:p>
            <a:r>
              <a:rPr lang="en-GB" sz="2000" dirty="0">
                <a:solidFill>
                  <a:schemeClr val="bg1"/>
                </a:solidFill>
              </a:rPr>
              <a:t>UCL Statistics PhD Seminar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2C1A44E8-4FD9-B60D-C147-FE7B334C2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40" y="5390228"/>
            <a:ext cx="3126379" cy="1063781"/>
          </a:xfrm>
          <a:prstGeom prst="rect">
            <a:avLst/>
          </a:prstGeom>
        </p:spPr>
      </p:pic>
      <p:pic>
        <p:nvPicPr>
          <p:cNvPr id="3" name="Picture 2" descr="A black and red logo&#10;&#10;Description automatically generated">
            <a:extLst>
              <a:ext uri="{FF2B5EF4-FFF2-40B4-BE49-F238E27FC236}">
                <a16:creationId xmlns:a16="http://schemas.microsoft.com/office/drawing/2014/main" id="{EF888AE8-1F50-AC57-8C3F-273114D23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40" y="3970331"/>
            <a:ext cx="3126379" cy="128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1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4149BA4-CC37-37C2-AA5C-97B0FED2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2" y="754596"/>
            <a:ext cx="6294512" cy="3041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57499-AED8-D8C8-8BB3-77C12130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Practice</a:t>
            </a:r>
          </a:p>
        </p:txBody>
      </p:sp>
      <p:pic>
        <p:nvPicPr>
          <p:cNvPr id="5" name="Picture 4" descr="A map of the world with different colored dots&#10;&#10;Description automatically generated">
            <a:extLst>
              <a:ext uri="{FF2B5EF4-FFF2-40B4-BE49-F238E27FC236}">
                <a16:creationId xmlns:a16="http://schemas.microsoft.com/office/drawing/2014/main" id="{1E90D67E-C70C-3AE8-85FC-51B50DC12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4" y="3047606"/>
            <a:ext cx="5684109" cy="3197311"/>
          </a:xfrm>
          <a:prstGeom prst="rect">
            <a:avLst/>
          </a:prstGeom>
        </p:spPr>
      </p:pic>
      <p:pic>
        <p:nvPicPr>
          <p:cNvPr id="7" name="Picture 6" descr="A person holding a scuba diving equipment&#10;&#10;Description automatically generated">
            <a:extLst>
              <a:ext uri="{FF2B5EF4-FFF2-40B4-BE49-F238E27FC236}">
                <a16:creationId xmlns:a16="http://schemas.microsoft.com/office/drawing/2014/main" id="{13CD73C7-1E58-63D3-85A1-CEA277897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59" y="4074568"/>
            <a:ext cx="2650705" cy="1995824"/>
          </a:xfrm>
          <a:prstGeom prst="rect">
            <a:avLst/>
          </a:prstGeom>
        </p:spPr>
      </p:pic>
      <p:pic>
        <p:nvPicPr>
          <p:cNvPr id="9" name="Picture 8" descr="A group of people in a boat&#10;&#10;Description automatically generated">
            <a:extLst>
              <a:ext uri="{FF2B5EF4-FFF2-40B4-BE49-F238E27FC236}">
                <a16:creationId xmlns:a16="http://schemas.microsoft.com/office/drawing/2014/main" id="{E5FF1FDE-097B-8E73-A9FD-86BA2F819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48" y="4074568"/>
            <a:ext cx="2648451" cy="199582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2AA1258-783A-946D-1573-D4506424A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9" y="2219872"/>
            <a:ext cx="3608555" cy="676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2F8DAC-C0DE-D752-86F7-C68C5437B02C}"/>
              </a:ext>
            </a:extLst>
          </p:cNvPr>
          <p:cNvSpPr txBox="1"/>
          <p:nvPr/>
        </p:nvSpPr>
        <p:spPr>
          <a:xfrm>
            <a:off x="865880" y="6382133"/>
            <a:ext cx="50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https://www.aoml.noaa.gov/phod/gdp/interactive/drifter_array.html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AE5AE-B4C4-760F-441F-3F9529FBE230}"/>
              </a:ext>
            </a:extLst>
          </p:cNvPr>
          <p:cNvSpPr txBox="1"/>
          <p:nvPr/>
        </p:nvSpPr>
        <p:spPr>
          <a:xfrm>
            <a:off x="6259526" y="454079"/>
            <a:ext cx="50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https://wawaves.org/</a:t>
            </a:r>
          </a:p>
        </p:txBody>
      </p:sp>
    </p:spTree>
    <p:extLst>
      <p:ext uri="{BB962C8B-B14F-4D97-AF65-F5344CB8AC3E}">
        <p14:creationId xmlns:p14="http://schemas.microsoft.com/office/powerpoint/2010/main" val="83071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7499-AED8-D8C8-8BB3-77C12130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Practice</a:t>
            </a:r>
          </a:p>
        </p:txBody>
      </p:sp>
      <p:pic>
        <p:nvPicPr>
          <p:cNvPr id="17" name="Picture 16" descr="A map of different continents&#10;&#10;Description automatically generated">
            <a:extLst>
              <a:ext uri="{FF2B5EF4-FFF2-40B4-BE49-F238E27FC236}">
                <a16:creationId xmlns:a16="http://schemas.microsoft.com/office/drawing/2014/main" id="{765A6E6C-9946-8161-FE5D-A361F6227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6" y="238612"/>
            <a:ext cx="4859844" cy="60063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89AF2F-5407-6B6A-B815-5DC4BB103048}"/>
              </a:ext>
            </a:extLst>
          </p:cNvPr>
          <p:cNvSpPr txBox="1"/>
          <p:nvPr/>
        </p:nvSpPr>
        <p:spPr>
          <a:xfrm>
            <a:off x="577235" y="6385547"/>
            <a:ext cx="11037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Lilly, J. M. and Perez-</a:t>
            </a:r>
            <a:r>
              <a:rPr lang="en-GB" sz="1000" b="0" i="0" u="none" strike="noStrike" baseline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Brunius</a:t>
            </a:r>
            <a:r>
              <a:rPr lang="en-GB" sz="10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P. (2021). A gridded surface current product for the Gulf of Mexico from consolidated drifter measurements, </a:t>
            </a:r>
            <a:r>
              <a:rPr lang="en-GB" sz="10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Earth System Science Data </a:t>
            </a:r>
            <a:r>
              <a:rPr lang="en-GB" sz="10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13(2): 645–669.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24FF581F-C79F-5595-03FA-79B90062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1964008"/>
            <a:ext cx="5927130" cy="40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9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7A1A-0B94-850A-914F-9EC84F9C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Problem?</a:t>
            </a:r>
          </a:p>
        </p:txBody>
      </p:sp>
      <p:pic>
        <p:nvPicPr>
          <p:cNvPr id="8" name="Picture 7" descr="A map of different continents&#10;&#10;Description automatically generated">
            <a:extLst>
              <a:ext uri="{FF2B5EF4-FFF2-40B4-BE49-F238E27FC236}">
                <a16:creationId xmlns:a16="http://schemas.microsoft.com/office/drawing/2014/main" id="{FF7D8A27-0CCD-779C-2303-C4AF8C379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50000" r="50000" b="5018"/>
          <a:stretch/>
        </p:blipFill>
        <p:spPr>
          <a:xfrm>
            <a:off x="3166827" y="1700267"/>
            <a:ext cx="3148749" cy="2576052"/>
          </a:xfrm>
          <a:prstGeom prst="rect">
            <a:avLst/>
          </a:prstGeom>
        </p:spPr>
      </p:pic>
      <p:sp>
        <p:nvSpPr>
          <p:cNvPr id="10" name="AutoShape 2" descr="Thumbs Up Vector SVG Icon (40) - SVG Repo">
            <a:extLst>
              <a:ext uri="{FF2B5EF4-FFF2-40B4-BE49-F238E27FC236}">
                <a16:creationId xmlns:a16="http://schemas.microsoft.com/office/drawing/2014/main" id="{D6EEAE72-3792-10A7-CD28-6468C9E7B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8697" y="1700267"/>
            <a:ext cx="1881133" cy="18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0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7A1A-0B94-850A-914F-9EC84F9C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Problem?</a:t>
            </a:r>
          </a:p>
        </p:txBody>
      </p:sp>
      <p:pic>
        <p:nvPicPr>
          <p:cNvPr id="8" name="Picture 7" descr="A map of different continents&#10;&#10;Description automatically generated">
            <a:extLst>
              <a:ext uri="{FF2B5EF4-FFF2-40B4-BE49-F238E27FC236}">
                <a16:creationId xmlns:a16="http://schemas.microsoft.com/office/drawing/2014/main" id="{FF7D8A27-0CCD-779C-2303-C4AF8C379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50000" r="50000" b="5018"/>
          <a:stretch/>
        </p:blipFill>
        <p:spPr>
          <a:xfrm>
            <a:off x="3166827" y="1700267"/>
            <a:ext cx="3148749" cy="2576052"/>
          </a:xfrm>
          <a:prstGeom prst="rect">
            <a:avLst/>
          </a:prstGeom>
        </p:spPr>
      </p:pic>
      <p:pic>
        <p:nvPicPr>
          <p:cNvPr id="5" name="Picture 4" descr="A map of different continents&#10;&#10;Description automatically generated">
            <a:extLst>
              <a:ext uri="{FF2B5EF4-FFF2-40B4-BE49-F238E27FC236}">
                <a16:creationId xmlns:a16="http://schemas.microsoft.com/office/drawing/2014/main" id="{6ABE26E0-52E4-BC53-9476-4C454D54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33445" r="50232" b="35298"/>
          <a:stretch/>
        </p:blipFill>
        <p:spPr>
          <a:xfrm>
            <a:off x="783773" y="3813293"/>
            <a:ext cx="3093281" cy="2576051"/>
          </a:xfrm>
          <a:prstGeom prst="rect">
            <a:avLst/>
          </a:prstGeom>
        </p:spPr>
      </p:pic>
      <p:pic>
        <p:nvPicPr>
          <p:cNvPr id="4" name="Picture 3" descr="A map of different continents&#10;&#10;Description automatically generated">
            <a:extLst>
              <a:ext uri="{FF2B5EF4-FFF2-40B4-BE49-F238E27FC236}">
                <a16:creationId xmlns:a16="http://schemas.microsoft.com/office/drawing/2014/main" id="{95478E9F-F769-B8EA-F54E-58144C11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 t="916" r="1728" b="68743"/>
          <a:stretch/>
        </p:blipFill>
        <p:spPr>
          <a:xfrm>
            <a:off x="5569604" y="3813293"/>
            <a:ext cx="3186691" cy="2576052"/>
          </a:xfrm>
          <a:prstGeom prst="rect">
            <a:avLst/>
          </a:prstGeom>
        </p:spPr>
      </p:pic>
      <p:sp>
        <p:nvSpPr>
          <p:cNvPr id="10" name="AutoShape 2" descr="Thumbs Up Vector SVG Icon (40) - SVG Repo">
            <a:extLst>
              <a:ext uri="{FF2B5EF4-FFF2-40B4-BE49-F238E27FC236}">
                <a16:creationId xmlns:a16="http://schemas.microsoft.com/office/drawing/2014/main" id="{D6EEAE72-3792-10A7-CD28-6468C9E7B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8697" y="1700267"/>
            <a:ext cx="1881133" cy="18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8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7A1A-0B94-850A-914F-9EC84F9C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Problem?</a:t>
            </a:r>
          </a:p>
        </p:txBody>
      </p:sp>
      <p:pic>
        <p:nvPicPr>
          <p:cNvPr id="8" name="Picture 7" descr="A map of different continents&#10;&#10;Description automatically generated">
            <a:extLst>
              <a:ext uri="{FF2B5EF4-FFF2-40B4-BE49-F238E27FC236}">
                <a16:creationId xmlns:a16="http://schemas.microsoft.com/office/drawing/2014/main" id="{FF7D8A27-0CCD-779C-2303-C4AF8C379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50000" r="50000" b="5018"/>
          <a:stretch/>
        </p:blipFill>
        <p:spPr>
          <a:xfrm>
            <a:off x="3166827" y="1700267"/>
            <a:ext cx="3148749" cy="2576052"/>
          </a:xfrm>
          <a:prstGeom prst="rect">
            <a:avLst/>
          </a:prstGeom>
        </p:spPr>
      </p:pic>
      <p:pic>
        <p:nvPicPr>
          <p:cNvPr id="5" name="Picture 4" descr="A map of different continents&#10;&#10;Description automatically generated">
            <a:extLst>
              <a:ext uri="{FF2B5EF4-FFF2-40B4-BE49-F238E27FC236}">
                <a16:creationId xmlns:a16="http://schemas.microsoft.com/office/drawing/2014/main" id="{6ABE26E0-52E4-BC53-9476-4C454D54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33445" r="50232" b="35298"/>
          <a:stretch/>
        </p:blipFill>
        <p:spPr>
          <a:xfrm>
            <a:off x="783773" y="3813293"/>
            <a:ext cx="3093281" cy="2576051"/>
          </a:xfrm>
          <a:prstGeom prst="rect">
            <a:avLst/>
          </a:prstGeom>
        </p:spPr>
      </p:pic>
      <p:pic>
        <p:nvPicPr>
          <p:cNvPr id="4" name="Picture 3" descr="A map of different continents&#10;&#10;Description automatically generated">
            <a:extLst>
              <a:ext uri="{FF2B5EF4-FFF2-40B4-BE49-F238E27FC236}">
                <a16:creationId xmlns:a16="http://schemas.microsoft.com/office/drawing/2014/main" id="{95478E9F-F769-B8EA-F54E-58144C11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 t="916" r="1728" b="68743"/>
          <a:stretch/>
        </p:blipFill>
        <p:spPr>
          <a:xfrm>
            <a:off x="5569604" y="3813293"/>
            <a:ext cx="3186691" cy="2576052"/>
          </a:xfrm>
          <a:prstGeom prst="rect">
            <a:avLst/>
          </a:prstGeom>
        </p:spPr>
      </p:pic>
      <p:sp>
        <p:nvSpPr>
          <p:cNvPr id="10" name="AutoShape 2" descr="Thumbs Up Vector SVG Icon (40) - SVG Repo">
            <a:extLst>
              <a:ext uri="{FF2B5EF4-FFF2-40B4-BE49-F238E27FC236}">
                <a16:creationId xmlns:a16="http://schemas.microsoft.com/office/drawing/2014/main" id="{D6EEAE72-3792-10A7-CD28-6468C9E7B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8697" y="1700267"/>
            <a:ext cx="1881133" cy="18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map of different continents&#10;&#10;Description automatically generated">
            <a:extLst>
              <a:ext uri="{FF2B5EF4-FFF2-40B4-BE49-F238E27FC236}">
                <a16:creationId xmlns:a16="http://schemas.microsoft.com/office/drawing/2014/main" id="{D528E7F7-0FA9-672C-DE4E-773C37805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6" t="2957" r="1910" b="52061"/>
          <a:stretch/>
        </p:blipFill>
        <p:spPr>
          <a:xfrm>
            <a:off x="8161247" y="1677171"/>
            <a:ext cx="3148749" cy="26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BEE5-2BC1-F2DE-7126-CFE34F8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Problem?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2CCF3-9A84-ABBE-C5D3-7B28E8EB35D8}"/>
              </a:ext>
            </a:extLst>
          </p:cNvPr>
          <p:cNvSpPr txBox="1"/>
          <p:nvPr/>
        </p:nvSpPr>
        <p:spPr>
          <a:xfrm>
            <a:off x="1206681" y="2785512"/>
            <a:ext cx="9778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are informative, </a:t>
            </a:r>
          </a:p>
          <a:p>
            <a:pPr algn="ctr"/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some are more informative than others.</a:t>
            </a:r>
          </a:p>
        </p:txBody>
      </p:sp>
    </p:spTree>
    <p:extLst>
      <p:ext uri="{BB962C8B-B14F-4D97-AF65-F5344CB8AC3E}">
        <p14:creationId xmlns:p14="http://schemas.microsoft.com/office/powerpoint/2010/main" val="46842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AC16-1645-46CD-0692-DEB19F61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F3386-4EA0-F80D-3F4F-BC647460329B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</p:spTree>
    <p:extLst>
      <p:ext uri="{BB962C8B-B14F-4D97-AF65-F5344CB8AC3E}">
        <p14:creationId xmlns:p14="http://schemas.microsoft.com/office/powerpoint/2010/main" val="285206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AC16-1645-46CD-0692-DEB19F61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FE657-72CC-EB95-F439-0CB2851AB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99" y="3429000"/>
            <a:ext cx="4965600" cy="2051676"/>
          </a:xfrm>
        </p:spPr>
        <p:txBody>
          <a:bodyPr>
            <a:normAutofit lnSpcReduction="10000"/>
          </a:bodyPr>
          <a:lstStyle/>
          <a:p>
            <a:pPr marL="84665" indent="0" algn="ctr">
              <a:buNone/>
            </a:pPr>
            <a:r>
              <a:rPr lang="en-GB" sz="2800" u="sng" dirty="0"/>
              <a:t>Model-Agnostic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Random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Space-filling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F3386-4EA0-F80D-3F4F-BC647460329B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8BD081-3FA4-BA4A-AB09-C10F8BF7FB87}"/>
              </a:ext>
            </a:extLst>
          </p:cNvPr>
          <p:cNvSpPr txBox="1">
            <a:spLocks/>
          </p:cNvSpPr>
          <p:nvPr/>
        </p:nvSpPr>
        <p:spPr>
          <a:xfrm>
            <a:off x="6095999" y="3428999"/>
            <a:ext cx="4965600" cy="205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2800" u="sng" dirty="0"/>
              <a:t>Model-Based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Ad-Hoc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Active Learning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0519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28E9A-D708-772C-E985-D90727AD3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3B75-EAC1-DFAE-E752-C7804276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27CEB-8E87-060A-9AC5-182FEAEFC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99" y="3429000"/>
            <a:ext cx="4965600" cy="2051676"/>
          </a:xfrm>
        </p:spPr>
        <p:txBody>
          <a:bodyPr>
            <a:normAutofit lnSpcReduction="10000"/>
          </a:bodyPr>
          <a:lstStyle/>
          <a:p>
            <a:pPr marL="84665" indent="0" algn="ctr">
              <a:buNone/>
            </a:pPr>
            <a:r>
              <a:rPr lang="en-GB" sz="2800" u="sng" dirty="0"/>
              <a:t>Model-Agnostic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Random</a:t>
            </a:r>
          </a:p>
          <a:p>
            <a:pPr>
              <a:lnSpc>
                <a:spcPct val="150000"/>
              </a:lnSpc>
            </a:pPr>
            <a:r>
              <a:rPr lang="en-GB" sz="2400" u="sng" dirty="0">
                <a:solidFill>
                  <a:srgbClr val="B5121B"/>
                </a:solidFill>
              </a:rPr>
              <a:t>Space-filling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E47C1-354F-9C32-3AA4-C7FB35A0B946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473469D-F017-E8E3-9CBE-70B0439A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06" y="522516"/>
            <a:ext cx="5327765" cy="2973763"/>
          </a:xfrm>
          <a:prstGeom prst="rect">
            <a:avLst/>
          </a:prstGeom>
        </p:spPr>
      </p:pic>
      <p:pic>
        <p:nvPicPr>
          <p:cNvPr id="7" name="Picture 6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B86731F-B663-488F-CF8D-35C99E4D2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49" y="1975758"/>
            <a:ext cx="6450416" cy="46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4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4936A-C871-BF84-2B14-A86C257D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143D-3A3B-B5B5-0C10-9AE43FCA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78711-BA75-28FA-F79A-6AB5CA36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99" y="3429000"/>
            <a:ext cx="4965600" cy="2051676"/>
          </a:xfrm>
        </p:spPr>
        <p:txBody>
          <a:bodyPr>
            <a:normAutofit lnSpcReduction="10000"/>
          </a:bodyPr>
          <a:lstStyle/>
          <a:p>
            <a:pPr marL="84665" indent="0" algn="ctr">
              <a:buNone/>
            </a:pPr>
            <a:r>
              <a:rPr lang="en-GB" sz="2800" u="sng" dirty="0"/>
              <a:t>Model-Agnostic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Random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Space-filling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20CBD-211F-F818-BA0A-D333DE9C7513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00C397-EB4C-638A-DDA8-6E0E69EC3B28}"/>
              </a:ext>
            </a:extLst>
          </p:cNvPr>
          <p:cNvSpPr txBox="1">
            <a:spLocks/>
          </p:cNvSpPr>
          <p:nvPr/>
        </p:nvSpPr>
        <p:spPr>
          <a:xfrm>
            <a:off x="6095999" y="3428999"/>
            <a:ext cx="4965600" cy="205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2800" u="sng" dirty="0"/>
              <a:t>Model-Based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Ad-Hoc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Active Learning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9628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Supervisors</a:t>
            </a:r>
          </a:p>
        </p:txBody>
      </p:sp>
      <p:pic>
        <p:nvPicPr>
          <p:cNvPr id="4" name="Picture 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97B4132B-34B5-6869-7DB5-8A540074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8" y="2446134"/>
            <a:ext cx="1905000" cy="2400300"/>
          </a:xfrm>
          <a:prstGeom prst="rect">
            <a:avLst/>
          </a:prstGeom>
        </p:spPr>
      </p:pic>
      <p:pic>
        <p:nvPicPr>
          <p:cNvPr id="6" name="Picture 5" descr="A person in a white shirt&#10;&#10;Description automatically generated">
            <a:extLst>
              <a:ext uri="{FF2B5EF4-FFF2-40B4-BE49-F238E27FC236}">
                <a16:creationId xmlns:a16="http://schemas.microsoft.com/office/drawing/2014/main" id="{8B7E3D93-9F78-02A9-09B2-428F3D28B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7505"/>
          <a:stretch/>
        </p:blipFill>
        <p:spPr>
          <a:xfrm>
            <a:off x="3688114" y="2470384"/>
            <a:ext cx="1904999" cy="2400301"/>
          </a:xfrm>
          <a:prstGeom prst="rect">
            <a:avLst/>
          </a:prstGeom>
        </p:spPr>
      </p:pic>
      <p:pic>
        <p:nvPicPr>
          <p:cNvPr id="8" name="Picture 7" descr="A person with a bun&#10;&#10;Description automatically generated">
            <a:extLst>
              <a:ext uri="{FF2B5EF4-FFF2-40B4-BE49-F238E27FC236}">
                <a16:creationId xmlns:a16="http://schemas.microsoft.com/office/drawing/2014/main" id="{FDF25992-620B-905D-83AA-EBCC79DF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>
          <a:xfrm>
            <a:off x="9312665" y="2470384"/>
            <a:ext cx="1904998" cy="2400300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E78551E7-22CD-DA70-D14D-37CAB7582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25428"/>
          <a:stretch/>
        </p:blipFill>
        <p:spPr>
          <a:xfrm>
            <a:off x="6500389" y="2470384"/>
            <a:ext cx="1905000" cy="2400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68DBD5-AE86-69DE-A05E-B931502580B3}"/>
              </a:ext>
            </a:extLst>
          </p:cNvPr>
          <p:cNvSpPr txBox="1"/>
          <p:nvPr/>
        </p:nvSpPr>
        <p:spPr>
          <a:xfrm>
            <a:off x="1178961" y="4970269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  <a:cs typeface="Times New Roman" panose="02020603050405020304" pitchFamily="18" charset="0"/>
              </a:rPr>
              <a:t>David Leslie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FBDA48-A0AE-4CB7-C99C-35DD5878F327}"/>
              </a:ext>
            </a:extLst>
          </p:cNvPr>
          <p:cNvSpPr txBox="1"/>
          <p:nvPr/>
        </p:nvSpPr>
        <p:spPr>
          <a:xfrm>
            <a:off x="4000854" y="497026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  <a:cs typeface="Times New Roman" panose="02020603050405020304" pitchFamily="18" charset="0"/>
              </a:rPr>
              <a:t>Henry Moss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840268-6AD2-0EAF-CF3E-230538998806}"/>
              </a:ext>
            </a:extLst>
          </p:cNvPr>
          <p:cNvSpPr txBox="1"/>
          <p:nvPr/>
        </p:nvSpPr>
        <p:spPr>
          <a:xfrm>
            <a:off x="6910913" y="4970848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  <a:cs typeface="Times New Roman" panose="02020603050405020304" pitchFamily="18" charset="0"/>
              </a:rPr>
              <a:t>Ed Cripps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E23C2-F846-C3A7-2D0D-74EC59954A29}"/>
              </a:ext>
            </a:extLst>
          </p:cNvPr>
          <p:cNvSpPr txBox="1"/>
          <p:nvPr/>
        </p:nvSpPr>
        <p:spPr>
          <a:xfrm>
            <a:off x="9426633" y="4970269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  <a:cs typeface="Times New Roman" panose="02020603050405020304" pitchFamily="18" charset="0"/>
              </a:rPr>
              <a:t>Lachlan Astfalck</a:t>
            </a:r>
          </a:p>
        </p:txBody>
      </p:sp>
    </p:spTree>
    <p:extLst>
      <p:ext uri="{BB962C8B-B14F-4D97-AF65-F5344CB8AC3E}">
        <p14:creationId xmlns:p14="http://schemas.microsoft.com/office/powerpoint/2010/main" val="360881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15A60-9105-50B3-DDA9-3706AC877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B9C5-501D-6455-A248-7347EA41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8C125-0199-4CA5-0EA6-85434E357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99" y="3429000"/>
            <a:ext cx="4965600" cy="2051676"/>
          </a:xfrm>
        </p:spPr>
        <p:txBody>
          <a:bodyPr>
            <a:normAutofit lnSpcReduction="10000"/>
          </a:bodyPr>
          <a:lstStyle/>
          <a:p>
            <a:pPr marL="84665" indent="0" algn="ctr">
              <a:buNone/>
            </a:pPr>
            <a:r>
              <a:rPr lang="en-GB" sz="2800" u="sng" dirty="0"/>
              <a:t>Model-Agnostic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Random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Space-filling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8E536-2CD7-AF90-43CF-F3CDB1B2F3EE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3EE2E91-BE16-4D25-FC3B-4AB12414418D}"/>
              </a:ext>
            </a:extLst>
          </p:cNvPr>
          <p:cNvSpPr txBox="1">
            <a:spLocks/>
          </p:cNvSpPr>
          <p:nvPr/>
        </p:nvSpPr>
        <p:spPr>
          <a:xfrm>
            <a:off x="6095999" y="3428999"/>
            <a:ext cx="4965600" cy="205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2800" u="sng" dirty="0"/>
              <a:t>Model-Based</a:t>
            </a:r>
          </a:p>
          <a:p>
            <a:pPr>
              <a:lnSpc>
                <a:spcPct val="150000"/>
              </a:lnSpc>
            </a:pPr>
            <a:r>
              <a:rPr lang="en-GB" sz="2400" u="sng" dirty="0">
                <a:solidFill>
                  <a:srgbClr val="B5121B"/>
                </a:solidFill>
              </a:rPr>
              <a:t>Ad-Hoc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Active Learning </a:t>
            </a:r>
          </a:p>
          <a:p>
            <a:endParaRPr lang="en-GB" sz="2000" dirty="0"/>
          </a:p>
        </p:txBody>
      </p:sp>
      <p:pic>
        <p:nvPicPr>
          <p:cNvPr id="4" name="Picture 3" descr="A screenshot of a text&#10;&#10;Description automatically generated">
            <a:extLst>
              <a:ext uri="{FF2B5EF4-FFF2-40B4-BE49-F238E27FC236}">
                <a16:creationId xmlns:a16="http://schemas.microsoft.com/office/drawing/2014/main" id="{DF966F34-FC3D-FEB9-2DAA-968E68F35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5" y="1628128"/>
            <a:ext cx="4418748" cy="4958160"/>
          </a:xfrm>
          <a:prstGeom prst="rect">
            <a:avLst/>
          </a:prstGeom>
        </p:spPr>
      </p:pic>
      <p:pic>
        <p:nvPicPr>
          <p:cNvPr id="11" name="Picture 10" descr="A close-up of a document&#10;&#10;Description automatically generated">
            <a:extLst>
              <a:ext uri="{FF2B5EF4-FFF2-40B4-BE49-F238E27FC236}">
                <a16:creationId xmlns:a16="http://schemas.microsoft.com/office/drawing/2014/main" id="{CE57C033-3078-D95C-8024-8CAC8AD59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59" y="698614"/>
            <a:ext cx="6098110" cy="24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AC16-1645-46CD-0692-DEB19F61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FE657-72CC-EB95-F439-0CB2851AB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99" y="3429000"/>
            <a:ext cx="4965600" cy="2051676"/>
          </a:xfrm>
        </p:spPr>
        <p:txBody>
          <a:bodyPr>
            <a:normAutofit lnSpcReduction="10000"/>
          </a:bodyPr>
          <a:lstStyle/>
          <a:p>
            <a:pPr marL="84665" indent="0" algn="ctr">
              <a:buNone/>
            </a:pPr>
            <a:r>
              <a:rPr lang="en-GB" sz="2800" u="sng" dirty="0"/>
              <a:t>Model-Agnostic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Random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Space-filling</a:t>
            </a:r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F3386-4EA0-F80D-3F4F-BC647460329B}"/>
              </a:ext>
            </a:extLst>
          </p:cNvPr>
          <p:cNvSpPr txBox="1"/>
          <p:nvPr/>
        </p:nvSpPr>
        <p:spPr>
          <a:xfrm>
            <a:off x="2946739" y="2300166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data should we observe?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8BD081-3FA4-BA4A-AB09-C10F8BF7FB87}"/>
              </a:ext>
            </a:extLst>
          </p:cNvPr>
          <p:cNvSpPr txBox="1">
            <a:spLocks/>
          </p:cNvSpPr>
          <p:nvPr/>
        </p:nvSpPr>
        <p:spPr>
          <a:xfrm>
            <a:off x="6095999" y="3428999"/>
            <a:ext cx="4965600" cy="205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2800" u="sng" dirty="0"/>
              <a:t>Model-Based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Ad-Hoc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highlight>
                  <a:srgbClr val="FFFF00"/>
                </a:highlight>
              </a:rPr>
              <a:t>Active Learning 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AC6BB-C242-2FA1-428E-6B3D6BA63B2D}"/>
              </a:ext>
            </a:extLst>
          </p:cNvPr>
          <p:cNvSpPr txBox="1"/>
          <p:nvPr/>
        </p:nvSpPr>
        <p:spPr>
          <a:xfrm>
            <a:off x="5233550" y="5578435"/>
            <a:ext cx="606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existing data to guide future observations</a:t>
            </a:r>
          </a:p>
        </p:txBody>
      </p:sp>
    </p:spTree>
    <p:extLst>
      <p:ext uri="{BB962C8B-B14F-4D97-AF65-F5344CB8AC3E}">
        <p14:creationId xmlns:p14="http://schemas.microsoft.com/office/powerpoint/2010/main" val="3277422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1351B4-81E3-D45E-510A-EBC98E569430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183676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E3CF7-D667-78CF-B61F-5B10D6E21D31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D80699-D51E-C826-C6D1-7AF3F3E1AB25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2445808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699C47-7513-290B-50C7-130290560516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B193528-F700-61EB-08CB-238EDE4DD0A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01FC20-ACEA-A010-2EA4-9F6CC1467D34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6AD33-5D62-2C2D-895D-099AAF4F68F5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4065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699C47-7513-290B-50C7-130290560516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B193528-F700-61EB-08CB-238EDE4DD0A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79A3BA-9BC0-1236-4F0A-45D7209E3F0B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2B7B98-FA53-2F2C-13E7-5234D4B39324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EAB576-68CD-6781-B7E6-A9A23F8CD0C0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D9554-B351-0234-0FBA-D9A901ABDBFD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00225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699C47-7513-290B-50C7-130290560516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B193528-F700-61EB-08CB-238EDE4DD0A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79A3BA-9BC0-1236-4F0A-45D7209E3F0B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2B7B98-FA53-2F2C-13E7-5234D4B39324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042457C9-AA36-3C30-7E6E-B43EDBE12C08}"/>
              </a:ext>
            </a:extLst>
          </p:cNvPr>
          <p:cNvSpPr/>
          <p:nvPr/>
        </p:nvSpPr>
        <p:spPr>
          <a:xfrm flipH="1">
            <a:off x="8586293" y="2978055"/>
            <a:ext cx="1334754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C8204286-0F56-91B7-EADC-A07BDFE578CB}"/>
              </a:ext>
            </a:extLst>
          </p:cNvPr>
          <p:cNvSpPr/>
          <p:nvPr/>
        </p:nvSpPr>
        <p:spPr>
          <a:xfrm rot="16200000" flipH="1">
            <a:off x="2128518" y="3004877"/>
            <a:ext cx="1461820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B1E2-C083-E2D1-07F7-CF20659AE8DB}"/>
              </a:ext>
            </a:extLst>
          </p:cNvPr>
          <p:cNvSpPr txBox="1"/>
          <p:nvPr/>
        </p:nvSpPr>
        <p:spPr>
          <a:xfrm rot="2585654">
            <a:off x="9456771" y="3147377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QUERY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756A7-9D0B-CD60-CDB7-ABBA0A5ACDF5}"/>
              </a:ext>
            </a:extLst>
          </p:cNvPr>
          <p:cNvSpPr txBox="1"/>
          <p:nvPr/>
        </p:nvSpPr>
        <p:spPr>
          <a:xfrm rot="18748651">
            <a:off x="1958068" y="308588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OBSERVE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5D0402-A0FA-947F-5A81-A1DAE6EAA405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BAAD0-79C1-70C3-AA8B-C861E49C8E4D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122270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699C47-7513-290B-50C7-130290560516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B193528-F700-61EB-08CB-238EDE4DD0A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79A3BA-9BC0-1236-4F0A-45D7209E3F0B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2B7B98-FA53-2F2C-13E7-5234D4B39324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042457C9-AA36-3C30-7E6E-B43EDBE12C08}"/>
              </a:ext>
            </a:extLst>
          </p:cNvPr>
          <p:cNvSpPr/>
          <p:nvPr/>
        </p:nvSpPr>
        <p:spPr>
          <a:xfrm flipH="1">
            <a:off x="8586293" y="2978055"/>
            <a:ext cx="1334754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C8204286-0F56-91B7-EADC-A07BDFE578CB}"/>
              </a:ext>
            </a:extLst>
          </p:cNvPr>
          <p:cNvSpPr/>
          <p:nvPr/>
        </p:nvSpPr>
        <p:spPr>
          <a:xfrm rot="16200000" flipH="1">
            <a:off x="2128518" y="3004877"/>
            <a:ext cx="1461820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2DD9F9F-0480-7732-2C05-6BA84856FC4D}"/>
              </a:ext>
            </a:extLst>
          </p:cNvPr>
          <p:cNvSpPr/>
          <p:nvPr/>
        </p:nvSpPr>
        <p:spPr>
          <a:xfrm rot="5400000">
            <a:off x="4896307" y="4094458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A6474FB-6F70-25A7-3A01-54C2E47859F3}"/>
              </a:ext>
            </a:extLst>
          </p:cNvPr>
          <p:cNvSpPr/>
          <p:nvPr/>
        </p:nvSpPr>
        <p:spPr>
          <a:xfrm rot="5400000">
            <a:off x="8675770" y="4121834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7260A2-C54C-880A-5CDA-2F46D7B6D366}"/>
              </a:ext>
            </a:extLst>
          </p:cNvPr>
          <p:cNvSpPr/>
          <p:nvPr/>
        </p:nvSpPr>
        <p:spPr>
          <a:xfrm>
            <a:off x="3476531" y="5868953"/>
            <a:ext cx="3301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 Regression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DC6E3-A33C-46AE-E81A-31CACD1013F8}"/>
              </a:ext>
            </a:extLst>
          </p:cNvPr>
          <p:cNvSpPr/>
          <p:nvPr/>
        </p:nvSpPr>
        <p:spPr>
          <a:xfrm>
            <a:off x="6839496" y="5876506"/>
            <a:ext cx="4030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Acquisition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34012-F979-9672-1182-711E74CF2FC9}"/>
              </a:ext>
            </a:extLst>
          </p:cNvPr>
          <p:cNvSpPr txBox="1"/>
          <p:nvPr/>
        </p:nvSpPr>
        <p:spPr>
          <a:xfrm rot="2585654">
            <a:off x="9456771" y="3147377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QUERY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7BA871-2D7C-14BC-243D-1EF4A8B4C5DC}"/>
              </a:ext>
            </a:extLst>
          </p:cNvPr>
          <p:cNvSpPr txBox="1"/>
          <p:nvPr/>
        </p:nvSpPr>
        <p:spPr>
          <a:xfrm rot="18748651">
            <a:off x="1958068" y="308588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OBSERVE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DFBAE2-5194-84EE-A94C-BEC9901BA0F9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EE8FB-B015-DD19-0D0D-46E1545449F1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4970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D788A8-74D6-74A9-E1C7-700D324C6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Model &amp; Data</a:t>
            </a:r>
          </a:p>
        </p:txBody>
      </p:sp>
    </p:spTree>
    <p:extLst>
      <p:ext uri="{BB962C8B-B14F-4D97-AF65-F5344CB8AC3E}">
        <p14:creationId xmlns:p14="http://schemas.microsoft.com/office/powerpoint/2010/main" val="3722718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6D07645-A4CB-8440-FE57-9BD3BC3C7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1" y="1832450"/>
            <a:ext cx="6044158" cy="4549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02F85-C458-7728-87D1-4C9156A77D30}"/>
              </a:ext>
            </a:extLst>
          </p:cNvPr>
          <p:cNvSpPr txBox="1"/>
          <p:nvPr/>
        </p:nvSpPr>
        <p:spPr>
          <a:xfrm>
            <a:off x="9033773" y="1700267"/>
            <a:ext cx="281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Multivariate Gaussian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Centred, Correlated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Horizontally Displayed</a:t>
            </a:r>
          </a:p>
        </p:txBody>
      </p:sp>
    </p:spTree>
    <p:extLst>
      <p:ext uri="{BB962C8B-B14F-4D97-AF65-F5344CB8AC3E}">
        <p14:creationId xmlns:p14="http://schemas.microsoft.com/office/powerpoint/2010/main" val="111328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Gulf of Mexico</a:t>
            </a:r>
          </a:p>
        </p:txBody>
      </p:sp>
      <p:pic>
        <p:nvPicPr>
          <p:cNvPr id="1026" name="Picture 2" descr="Gulf of Mexico | North America, Marine Ecosystems, Oil &amp; Gas | Britannica">
            <a:extLst>
              <a:ext uri="{FF2B5EF4-FFF2-40B4-BE49-F238E27FC236}">
                <a16:creationId xmlns:a16="http://schemas.microsoft.com/office/drawing/2014/main" id="{D4DAB3EE-9D96-35F3-F507-4AA4789F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61" y="1946495"/>
            <a:ext cx="4743277" cy="4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D62C8-73EC-0CEF-A585-483DC7611012}"/>
              </a:ext>
            </a:extLst>
          </p:cNvPr>
          <p:cNvSpPr txBox="1"/>
          <p:nvPr/>
        </p:nvSpPr>
        <p:spPr>
          <a:xfrm>
            <a:off x="4234752" y="6382133"/>
            <a:ext cx="37224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Source: https://www.britannica.com/place/Gulf-of-Mexico</a:t>
            </a:r>
          </a:p>
        </p:txBody>
      </p:sp>
    </p:spTree>
    <p:extLst>
      <p:ext uri="{BB962C8B-B14F-4D97-AF65-F5344CB8AC3E}">
        <p14:creationId xmlns:p14="http://schemas.microsoft.com/office/powerpoint/2010/main" val="139736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89B5D42-E522-E207-DC65-505D4F117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0" y="1830186"/>
            <a:ext cx="6044159" cy="4549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39F5E-ABE3-EE31-616A-0B6D6CBC6DFE}"/>
              </a:ext>
            </a:extLst>
          </p:cNvPr>
          <p:cNvSpPr txBox="1"/>
          <p:nvPr/>
        </p:nvSpPr>
        <p:spPr>
          <a:xfrm>
            <a:off x="9033773" y="1700267"/>
            <a:ext cx="281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Multivariate Gaussian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Centred, Correlated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Horizontally Displayed</a:t>
            </a:r>
          </a:p>
        </p:txBody>
      </p:sp>
    </p:spTree>
    <p:extLst>
      <p:ext uri="{BB962C8B-B14F-4D97-AF65-F5344CB8AC3E}">
        <p14:creationId xmlns:p14="http://schemas.microsoft.com/office/powerpoint/2010/main" val="19005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line graph with numbers&#10;&#10;Description automatically generated">
            <a:extLst>
              <a:ext uri="{FF2B5EF4-FFF2-40B4-BE49-F238E27FC236}">
                <a16:creationId xmlns:a16="http://schemas.microsoft.com/office/drawing/2014/main" id="{F8905E04-7648-9AEE-D46B-8F61EFF1B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0" y="1832449"/>
            <a:ext cx="6044159" cy="4549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59732-9EBA-8A2C-DECB-E451E936C3A1}"/>
              </a:ext>
            </a:extLst>
          </p:cNvPr>
          <p:cNvSpPr txBox="1"/>
          <p:nvPr/>
        </p:nvSpPr>
        <p:spPr>
          <a:xfrm>
            <a:off x="9033773" y="1700267"/>
            <a:ext cx="281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Multivariate Gaussian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Centred, Correlated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Horizontally Displayed</a:t>
            </a:r>
          </a:p>
        </p:txBody>
      </p:sp>
    </p:spTree>
    <p:extLst>
      <p:ext uri="{BB962C8B-B14F-4D97-AF65-F5344CB8AC3E}">
        <p14:creationId xmlns:p14="http://schemas.microsoft.com/office/powerpoint/2010/main" val="3640866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A1737-13B7-D5AD-C89B-CBF2B23D4257}"/>
              </a:ext>
            </a:extLst>
          </p:cNvPr>
          <p:cNvSpPr txBox="1"/>
          <p:nvPr/>
        </p:nvSpPr>
        <p:spPr>
          <a:xfrm>
            <a:off x="9033773" y="1700267"/>
            <a:ext cx="281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Multivariate Gaussian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Centred, Correlated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Horizontally Displayed</a:t>
            </a:r>
          </a:p>
        </p:txBody>
      </p:sp>
      <p:pic>
        <p:nvPicPr>
          <p:cNvPr id="8" name="Picture 7" descr="A line graph with numbers&#10;&#10;Description automatically generated">
            <a:extLst>
              <a:ext uri="{FF2B5EF4-FFF2-40B4-BE49-F238E27FC236}">
                <a16:creationId xmlns:a16="http://schemas.microsoft.com/office/drawing/2014/main" id="{39A3CC36-B5E0-3697-C4FF-F0C23EE9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0" y="1832448"/>
            <a:ext cx="6044160" cy="45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53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4" name="Picture 3" descr="A graph with points and lines&#10;&#10;Description automatically generated">
            <a:extLst>
              <a:ext uri="{FF2B5EF4-FFF2-40B4-BE49-F238E27FC236}">
                <a16:creationId xmlns:a16="http://schemas.microsoft.com/office/drawing/2014/main" id="{55AA3932-3229-544A-2C72-02D7E250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0" y="1832449"/>
            <a:ext cx="6044159" cy="4549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A1737-13B7-D5AD-C89B-CBF2B23D4257}"/>
              </a:ext>
            </a:extLst>
          </p:cNvPr>
          <p:cNvSpPr txBox="1"/>
          <p:nvPr/>
        </p:nvSpPr>
        <p:spPr>
          <a:xfrm>
            <a:off x="9033773" y="1700267"/>
            <a:ext cx="281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Multivariate Gaussian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Centred, Correlated</a:t>
            </a:r>
            <a:br>
              <a:rPr lang="en-GB" sz="1600" dirty="0">
                <a:solidFill>
                  <a:srgbClr val="B5121B"/>
                </a:solidFill>
              </a:rPr>
            </a:br>
            <a:br>
              <a:rPr lang="en-GB" sz="1600" dirty="0">
                <a:solidFill>
                  <a:srgbClr val="B5121B"/>
                </a:solidFill>
              </a:rPr>
            </a:br>
            <a:r>
              <a:rPr lang="en-GB" sz="1600" dirty="0">
                <a:solidFill>
                  <a:srgbClr val="B5121B"/>
                </a:solidFill>
              </a:rPr>
              <a:t>Horizontally Displayed</a:t>
            </a:r>
          </a:p>
        </p:txBody>
      </p:sp>
    </p:spTree>
    <p:extLst>
      <p:ext uri="{BB962C8B-B14F-4D97-AF65-F5344CB8AC3E}">
        <p14:creationId xmlns:p14="http://schemas.microsoft.com/office/powerpoint/2010/main" val="62808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AF50E327-8B11-827D-6F36-C48938A4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" y="2247478"/>
            <a:ext cx="10263612" cy="15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6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AF50E327-8B11-827D-6F36-C48938A4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" y="2247478"/>
            <a:ext cx="10263612" cy="1516752"/>
          </a:xfrm>
          <a:prstGeom prst="rect">
            <a:avLst/>
          </a:prstGeom>
        </p:spPr>
      </p:pic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F63A6C93-2612-A26D-A6A7-99C11D41A337}"/>
              </a:ext>
            </a:extLst>
          </p:cNvPr>
          <p:cNvSpPr/>
          <p:nvPr/>
        </p:nvSpPr>
        <p:spPr>
          <a:xfrm>
            <a:off x="4182700" y="1602463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B7B9B-D177-54D2-9702-7613E620865E}"/>
              </a:ext>
            </a:extLst>
          </p:cNvPr>
          <p:cNvSpPr txBox="1"/>
          <p:nvPr/>
        </p:nvSpPr>
        <p:spPr>
          <a:xfrm>
            <a:off x="4182700" y="1618891"/>
            <a:ext cx="2845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often set to zero for simplicity</a:t>
            </a:r>
          </a:p>
        </p:txBody>
      </p:sp>
      <p:sp>
        <p:nvSpPr>
          <p:cNvPr id="9" name="Callout: Bent Line with Accent Bar 8">
            <a:extLst>
              <a:ext uri="{FF2B5EF4-FFF2-40B4-BE49-F238E27FC236}">
                <a16:creationId xmlns:a16="http://schemas.microsoft.com/office/drawing/2014/main" id="{8FE4076B-A42F-0A2E-B2EE-ACB22028EA46}"/>
              </a:ext>
            </a:extLst>
          </p:cNvPr>
          <p:cNvSpPr/>
          <p:nvPr/>
        </p:nvSpPr>
        <p:spPr>
          <a:xfrm>
            <a:off x="7693935" y="1553561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20BF8-3AF0-B4CF-6BEB-B485972E83EC}"/>
              </a:ext>
            </a:extLst>
          </p:cNvPr>
          <p:cNvSpPr txBox="1"/>
          <p:nvPr/>
        </p:nvSpPr>
        <p:spPr>
          <a:xfrm>
            <a:off x="7693935" y="1569989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key design choice!!</a:t>
            </a:r>
          </a:p>
        </p:txBody>
      </p:sp>
    </p:spTree>
    <p:extLst>
      <p:ext uri="{BB962C8B-B14F-4D97-AF65-F5344CB8AC3E}">
        <p14:creationId xmlns:p14="http://schemas.microsoft.com/office/powerpoint/2010/main" val="3109416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AF50E327-8B11-827D-6F36-C48938A4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" y="2247478"/>
            <a:ext cx="10263612" cy="1516752"/>
          </a:xfrm>
          <a:prstGeom prst="rect">
            <a:avLst/>
          </a:prstGeom>
        </p:spPr>
      </p:pic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F63A6C93-2612-A26D-A6A7-99C11D41A337}"/>
              </a:ext>
            </a:extLst>
          </p:cNvPr>
          <p:cNvSpPr/>
          <p:nvPr/>
        </p:nvSpPr>
        <p:spPr>
          <a:xfrm>
            <a:off x="4182700" y="1602463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B7B9B-D177-54D2-9702-7613E620865E}"/>
              </a:ext>
            </a:extLst>
          </p:cNvPr>
          <p:cNvSpPr txBox="1"/>
          <p:nvPr/>
        </p:nvSpPr>
        <p:spPr>
          <a:xfrm>
            <a:off x="4182700" y="1618891"/>
            <a:ext cx="2845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often set to zero for simplicity</a:t>
            </a:r>
          </a:p>
        </p:txBody>
      </p:sp>
      <p:sp>
        <p:nvSpPr>
          <p:cNvPr id="9" name="Callout: Bent Line with Accent Bar 8">
            <a:extLst>
              <a:ext uri="{FF2B5EF4-FFF2-40B4-BE49-F238E27FC236}">
                <a16:creationId xmlns:a16="http://schemas.microsoft.com/office/drawing/2014/main" id="{8FE4076B-A42F-0A2E-B2EE-ACB22028EA46}"/>
              </a:ext>
            </a:extLst>
          </p:cNvPr>
          <p:cNvSpPr/>
          <p:nvPr/>
        </p:nvSpPr>
        <p:spPr>
          <a:xfrm>
            <a:off x="7693935" y="1553561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20BF8-3AF0-B4CF-6BEB-B485972E83EC}"/>
              </a:ext>
            </a:extLst>
          </p:cNvPr>
          <p:cNvSpPr txBox="1"/>
          <p:nvPr/>
        </p:nvSpPr>
        <p:spPr>
          <a:xfrm>
            <a:off x="7693935" y="1569989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key design choice!!</a:t>
            </a:r>
          </a:p>
        </p:txBody>
      </p:sp>
      <p:pic>
        <p:nvPicPr>
          <p:cNvPr id="4" name="Picture 3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24575415-43FE-E151-9D2B-7FC99007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5264220"/>
            <a:ext cx="4828134" cy="697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6F60BA-E516-2C2F-1859-2E758504F4E1}"/>
              </a:ext>
            </a:extLst>
          </p:cNvPr>
          <p:cNvSpPr txBox="1"/>
          <p:nvPr/>
        </p:nvSpPr>
        <p:spPr>
          <a:xfrm>
            <a:off x="1504107" y="4167390"/>
            <a:ext cx="338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B5121B"/>
                </a:solidFill>
              </a:rPr>
              <a:t>Squared Exponential (SE) Kernel</a:t>
            </a:r>
          </a:p>
        </p:txBody>
      </p:sp>
      <p:pic>
        <p:nvPicPr>
          <p:cNvPr id="4100" name="Picture 4" descr="Andy Jones">
            <a:extLst>
              <a:ext uri="{FF2B5EF4-FFF2-40B4-BE49-F238E27FC236}">
                <a16:creationId xmlns:a16="http://schemas.microsoft.com/office/drawing/2014/main" id="{E6BFA6A4-C378-F6BF-EBD9-C08184BB4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2"/>
          <a:stretch/>
        </p:blipFill>
        <p:spPr bwMode="auto">
          <a:xfrm>
            <a:off x="5785164" y="3311305"/>
            <a:ext cx="5939518" cy="32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AB8224-855D-5D56-7202-D271B5CC8D09}"/>
              </a:ext>
            </a:extLst>
          </p:cNvPr>
          <p:cNvSpPr txBox="1"/>
          <p:nvPr/>
        </p:nvSpPr>
        <p:spPr>
          <a:xfrm>
            <a:off x="3592212" y="226567"/>
            <a:ext cx="4385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B2A2A3"/>
                </a:solidFill>
                <a:latin typeface="+mn-lt"/>
              </a:rPr>
              <a:t>Source: </a:t>
            </a:r>
            <a:r>
              <a:rPr lang="en-GB" sz="1100" dirty="0">
                <a:solidFill>
                  <a:srgbClr val="B2A2A3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https://andrewcharlesjones.github.io/menu/blog.html</a:t>
            </a:r>
            <a:endParaRPr lang="en-GB" sz="1100" dirty="0">
              <a:solidFill>
                <a:srgbClr val="B2A2A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314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5" name="Picture 4" descr="A close-up of a math problem&#10;&#10;Description automatically generated">
            <a:extLst>
              <a:ext uri="{FF2B5EF4-FFF2-40B4-BE49-F238E27FC236}">
                <a16:creationId xmlns:a16="http://schemas.microsoft.com/office/drawing/2014/main" id="{AF50E327-8B11-827D-6F36-C48938A4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" y="2247478"/>
            <a:ext cx="10263612" cy="1516752"/>
          </a:xfrm>
          <a:prstGeom prst="rect">
            <a:avLst/>
          </a:prstGeom>
        </p:spPr>
      </p:pic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F63A6C93-2612-A26D-A6A7-99C11D41A337}"/>
              </a:ext>
            </a:extLst>
          </p:cNvPr>
          <p:cNvSpPr/>
          <p:nvPr/>
        </p:nvSpPr>
        <p:spPr>
          <a:xfrm>
            <a:off x="4182700" y="1602463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B7B9B-D177-54D2-9702-7613E620865E}"/>
              </a:ext>
            </a:extLst>
          </p:cNvPr>
          <p:cNvSpPr txBox="1"/>
          <p:nvPr/>
        </p:nvSpPr>
        <p:spPr>
          <a:xfrm>
            <a:off x="4182700" y="1618891"/>
            <a:ext cx="2845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often set to zero for simplicity</a:t>
            </a:r>
          </a:p>
        </p:txBody>
      </p:sp>
      <p:sp>
        <p:nvSpPr>
          <p:cNvPr id="9" name="Callout: Bent Line with Accent Bar 8">
            <a:extLst>
              <a:ext uri="{FF2B5EF4-FFF2-40B4-BE49-F238E27FC236}">
                <a16:creationId xmlns:a16="http://schemas.microsoft.com/office/drawing/2014/main" id="{8FE4076B-A42F-0A2E-B2EE-ACB22028EA46}"/>
              </a:ext>
            </a:extLst>
          </p:cNvPr>
          <p:cNvSpPr/>
          <p:nvPr/>
        </p:nvSpPr>
        <p:spPr>
          <a:xfrm>
            <a:off x="7693935" y="1553561"/>
            <a:ext cx="1602464" cy="371410"/>
          </a:xfrm>
          <a:prstGeom prst="accentCallout2">
            <a:avLst>
              <a:gd name="adj1" fmla="val 47465"/>
              <a:gd name="adj2" fmla="val 707"/>
              <a:gd name="adj3" fmla="val 115151"/>
              <a:gd name="adj4" fmla="val -19492"/>
              <a:gd name="adj5" fmla="val 261873"/>
              <a:gd name="adj6" fmla="val -2034"/>
            </a:avLst>
          </a:prstGeom>
          <a:noFill/>
          <a:ln>
            <a:solidFill>
              <a:srgbClr val="B512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5121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20BF8-3AF0-B4CF-6BEB-B485972E83EC}"/>
              </a:ext>
            </a:extLst>
          </p:cNvPr>
          <p:cNvSpPr txBox="1"/>
          <p:nvPr/>
        </p:nvSpPr>
        <p:spPr>
          <a:xfrm>
            <a:off x="7693935" y="1569989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B5121B"/>
                </a:solidFill>
              </a:rPr>
              <a:t>key design choice!!</a:t>
            </a:r>
          </a:p>
        </p:txBody>
      </p:sp>
      <p:pic>
        <p:nvPicPr>
          <p:cNvPr id="11" name="Picture 10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CDF83340-7939-5908-3B8C-53BE89293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3" y="4531113"/>
            <a:ext cx="4828134" cy="2163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A59628-F50A-6BB7-E4EB-776C66DF2E75}"/>
              </a:ext>
            </a:extLst>
          </p:cNvPr>
          <p:cNvSpPr txBox="1"/>
          <p:nvPr/>
        </p:nvSpPr>
        <p:spPr>
          <a:xfrm>
            <a:off x="8256958" y="4170206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B5121B"/>
                </a:solidFill>
              </a:rPr>
              <a:t>Matern</a:t>
            </a:r>
            <a:r>
              <a:rPr lang="en-GB" sz="1600" b="1" dirty="0">
                <a:solidFill>
                  <a:srgbClr val="B5121B"/>
                </a:solidFill>
              </a:rPr>
              <a:t> Kernel</a:t>
            </a:r>
          </a:p>
        </p:txBody>
      </p:sp>
      <p:pic>
        <p:nvPicPr>
          <p:cNvPr id="4098" name="Picture 2" descr="Andy Jones">
            <a:extLst>
              <a:ext uri="{FF2B5EF4-FFF2-40B4-BE49-F238E27FC236}">
                <a16:creationId xmlns:a16="http://schemas.microsoft.com/office/drawing/2014/main" id="{999C696C-999A-FC76-3E90-42D068F8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24" y="2776923"/>
            <a:ext cx="4624740" cy="38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CB5473-6C93-E47A-DBDE-74D68D7C5EB7}"/>
              </a:ext>
            </a:extLst>
          </p:cNvPr>
          <p:cNvSpPr txBox="1"/>
          <p:nvPr/>
        </p:nvSpPr>
        <p:spPr>
          <a:xfrm>
            <a:off x="3592212" y="226567"/>
            <a:ext cx="4385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B2A2A3"/>
                </a:solidFill>
                <a:latin typeface="+mn-lt"/>
              </a:rPr>
              <a:t>Source: </a:t>
            </a:r>
            <a:r>
              <a:rPr lang="en-GB" sz="1100" dirty="0">
                <a:solidFill>
                  <a:srgbClr val="B2A2A3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https://andrewcharlesjones.github.io/menu/blog.html</a:t>
            </a:r>
            <a:endParaRPr lang="en-GB" sz="1100" dirty="0">
              <a:solidFill>
                <a:srgbClr val="B2A2A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784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 to Gaussian Process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77A59AA0-FAC5-27AF-C0F2-9804D09E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8" y="2784888"/>
            <a:ext cx="4178655" cy="3289426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5F28C195-939D-A776-FAD6-2F4582E0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39" y="2784888"/>
            <a:ext cx="4178656" cy="3289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DDC397-C377-A5F4-B907-B98F8BC6EC46}"/>
              </a:ext>
            </a:extLst>
          </p:cNvPr>
          <p:cNvSpPr txBox="1"/>
          <p:nvPr/>
        </p:nvSpPr>
        <p:spPr>
          <a:xfrm>
            <a:off x="1267684" y="2209102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>
                <a:solidFill>
                  <a:srgbClr val="B5121B"/>
                </a:solidFill>
              </a:rPr>
              <a:t>Regression with Exact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B7A73-188F-EE57-E8F5-7789F5387B56}"/>
              </a:ext>
            </a:extLst>
          </p:cNvPr>
          <p:cNvSpPr txBox="1"/>
          <p:nvPr/>
        </p:nvSpPr>
        <p:spPr>
          <a:xfrm>
            <a:off x="7087870" y="2209102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>
                <a:solidFill>
                  <a:srgbClr val="B5121B"/>
                </a:solidFill>
              </a:rPr>
              <a:t>Regression with Noisy Observations</a:t>
            </a:r>
          </a:p>
        </p:txBody>
      </p:sp>
    </p:spTree>
    <p:extLst>
      <p:ext uri="{BB962C8B-B14F-4D97-AF65-F5344CB8AC3E}">
        <p14:creationId xmlns:p14="http://schemas.microsoft.com/office/powerpoint/2010/main" val="669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AA05E0A-9445-E2A4-5CD8-BE8B04B64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27" y="2995013"/>
            <a:ext cx="10907146" cy="86797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Wait … but we want to generate a </a:t>
            </a:r>
            <a:r>
              <a:rPr lang="en-GB" b="1" dirty="0"/>
              <a:t>vector field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84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Gulf of Mexico</a:t>
            </a:r>
          </a:p>
        </p:txBody>
      </p:sp>
      <p:pic>
        <p:nvPicPr>
          <p:cNvPr id="1026" name="Picture 2" descr="Gulf of Mexico | North America, Marine Ecosystems, Oil &amp; Gas | Britannica">
            <a:extLst>
              <a:ext uri="{FF2B5EF4-FFF2-40B4-BE49-F238E27FC236}">
                <a16:creationId xmlns:a16="http://schemas.microsoft.com/office/drawing/2014/main" id="{D4DAB3EE-9D96-35F3-F507-4AA4789F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61" y="1946495"/>
            <a:ext cx="4743277" cy="4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D62C8-73EC-0CEF-A585-483DC7611012}"/>
              </a:ext>
            </a:extLst>
          </p:cNvPr>
          <p:cNvSpPr txBox="1"/>
          <p:nvPr/>
        </p:nvSpPr>
        <p:spPr>
          <a:xfrm>
            <a:off x="4234752" y="6382133"/>
            <a:ext cx="37224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Source: https://www.britannica.com/place/Gulf-of-Mexico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8A717-8B37-C11F-DDEF-F3252FA811BB}"/>
              </a:ext>
            </a:extLst>
          </p:cNvPr>
          <p:cNvSpPr/>
          <p:nvPr/>
        </p:nvSpPr>
        <p:spPr>
          <a:xfrm>
            <a:off x="4852657" y="2344848"/>
            <a:ext cx="1665838" cy="986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09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Scalar to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/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57ABAA-3312-77E7-432F-0DC619891A15}"/>
              </a:ext>
            </a:extLst>
          </p:cNvPr>
          <p:cNvSpPr txBox="1"/>
          <p:nvPr/>
        </p:nvSpPr>
        <p:spPr>
          <a:xfrm>
            <a:off x="878187" y="247027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2D Vector Field</a:t>
            </a:r>
          </a:p>
        </p:txBody>
      </p:sp>
    </p:spTree>
    <p:extLst>
      <p:ext uri="{BB962C8B-B14F-4D97-AF65-F5344CB8AC3E}">
        <p14:creationId xmlns:p14="http://schemas.microsoft.com/office/powerpoint/2010/main" val="1458345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Scalar to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/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57ABAA-3312-77E7-432F-0DC619891A15}"/>
              </a:ext>
            </a:extLst>
          </p:cNvPr>
          <p:cNvSpPr txBox="1"/>
          <p:nvPr/>
        </p:nvSpPr>
        <p:spPr>
          <a:xfrm>
            <a:off x="878187" y="247027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2D Vector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/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3200" i="1" smtClean="0">
                              <a:solidFill>
                                <a:srgbClr val="B512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200" i="1" smtClean="0">
                                  <a:solidFill>
                                    <a:srgbClr val="B512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1 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2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200" dirty="0">
                  <a:solidFill>
                    <a:srgbClr val="B5121B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Left 8">
            <a:extLst>
              <a:ext uri="{FF2B5EF4-FFF2-40B4-BE49-F238E27FC236}">
                <a16:creationId xmlns:a16="http://schemas.microsoft.com/office/drawing/2014/main" id="{8AFF43F1-1088-80B5-C309-E6C041F2D99B}"/>
              </a:ext>
            </a:extLst>
          </p:cNvPr>
          <p:cNvSpPr/>
          <p:nvPr/>
        </p:nvSpPr>
        <p:spPr>
          <a:xfrm>
            <a:off x="6376429" y="2601076"/>
            <a:ext cx="760491" cy="261611"/>
          </a:xfrm>
          <a:prstGeom prst="leftArrow">
            <a:avLst/>
          </a:prstGeom>
          <a:solidFill>
            <a:srgbClr val="B512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733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Scalar to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/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57ABAA-3312-77E7-432F-0DC619891A15}"/>
              </a:ext>
            </a:extLst>
          </p:cNvPr>
          <p:cNvSpPr txBox="1"/>
          <p:nvPr/>
        </p:nvSpPr>
        <p:spPr>
          <a:xfrm>
            <a:off x="878187" y="247027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2D Vector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/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3200" i="1" smtClean="0">
                              <a:solidFill>
                                <a:srgbClr val="B512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200" i="1" smtClean="0">
                                  <a:solidFill>
                                    <a:srgbClr val="B512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1 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2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200" dirty="0">
                  <a:solidFill>
                    <a:srgbClr val="B5121B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Left 8">
            <a:extLst>
              <a:ext uri="{FF2B5EF4-FFF2-40B4-BE49-F238E27FC236}">
                <a16:creationId xmlns:a16="http://schemas.microsoft.com/office/drawing/2014/main" id="{8AFF43F1-1088-80B5-C309-E6C041F2D99B}"/>
              </a:ext>
            </a:extLst>
          </p:cNvPr>
          <p:cNvSpPr/>
          <p:nvPr/>
        </p:nvSpPr>
        <p:spPr>
          <a:xfrm>
            <a:off x="6376429" y="2601076"/>
            <a:ext cx="760491" cy="261611"/>
          </a:xfrm>
          <a:prstGeom prst="leftArrow">
            <a:avLst/>
          </a:prstGeom>
          <a:solidFill>
            <a:srgbClr val="B512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FC0EAF0D-562C-C800-E74A-B92E2BBCC1D1}"/>
              </a:ext>
            </a:extLst>
          </p:cNvPr>
          <p:cNvSpPr txBox="1">
            <a:spLocks/>
          </p:cNvSpPr>
          <p:nvPr/>
        </p:nvSpPr>
        <p:spPr>
          <a:xfrm>
            <a:off x="642427" y="3448052"/>
            <a:ext cx="10907146" cy="86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/>
              <a:t>Sure, but how about the correlation?</a:t>
            </a:r>
          </a:p>
        </p:txBody>
      </p:sp>
    </p:spTree>
    <p:extLst>
      <p:ext uri="{BB962C8B-B14F-4D97-AF65-F5344CB8AC3E}">
        <p14:creationId xmlns:p14="http://schemas.microsoft.com/office/powerpoint/2010/main" val="515712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Scalar to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/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57ABAA-3312-77E7-432F-0DC619891A15}"/>
              </a:ext>
            </a:extLst>
          </p:cNvPr>
          <p:cNvSpPr txBox="1"/>
          <p:nvPr/>
        </p:nvSpPr>
        <p:spPr>
          <a:xfrm>
            <a:off x="878187" y="247027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2D </a:t>
            </a:r>
            <a:r>
              <a:rPr lang="en-GB" sz="2800" b="1" dirty="0">
                <a:solidFill>
                  <a:schemeClr val="tx1"/>
                </a:solidFill>
              </a:rPr>
              <a:t>Vector </a:t>
            </a:r>
            <a:r>
              <a:rPr lang="en-GB" sz="2800" b="1" dirty="0"/>
              <a:t>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/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3200" i="1" smtClean="0">
                              <a:solidFill>
                                <a:srgbClr val="B512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200" i="1" smtClean="0">
                                  <a:solidFill>
                                    <a:srgbClr val="B512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1 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2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200" dirty="0">
                  <a:solidFill>
                    <a:srgbClr val="B5121B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Left 8">
            <a:extLst>
              <a:ext uri="{FF2B5EF4-FFF2-40B4-BE49-F238E27FC236}">
                <a16:creationId xmlns:a16="http://schemas.microsoft.com/office/drawing/2014/main" id="{8AFF43F1-1088-80B5-C309-E6C041F2D99B}"/>
              </a:ext>
            </a:extLst>
          </p:cNvPr>
          <p:cNvSpPr/>
          <p:nvPr/>
        </p:nvSpPr>
        <p:spPr>
          <a:xfrm>
            <a:off x="6376429" y="2601076"/>
            <a:ext cx="760491" cy="261611"/>
          </a:xfrm>
          <a:prstGeom prst="leftArrow">
            <a:avLst/>
          </a:prstGeom>
          <a:solidFill>
            <a:srgbClr val="B512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937E060E-29C3-0AFC-0ACB-15882CCBD68D}"/>
              </a:ext>
            </a:extLst>
          </p:cNvPr>
          <p:cNvSpPr txBox="1">
            <a:spLocks/>
          </p:cNvSpPr>
          <p:nvPr/>
        </p:nvSpPr>
        <p:spPr>
          <a:xfrm>
            <a:off x="642427" y="3448052"/>
            <a:ext cx="10907146" cy="86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/>
              <a:t>Sure, but how about the correlation?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5B414-4D67-4A6A-8BBE-2818DD6EFD51}"/>
              </a:ext>
            </a:extLst>
          </p:cNvPr>
          <p:cNvSpPr txBox="1"/>
          <p:nvPr/>
        </p:nvSpPr>
        <p:spPr>
          <a:xfrm>
            <a:off x="2249434" y="4770585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Method 1: Ignore         →       Velocity Decomposition</a:t>
            </a:r>
          </a:p>
        </p:txBody>
      </p:sp>
    </p:spTree>
    <p:extLst>
      <p:ext uri="{BB962C8B-B14F-4D97-AF65-F5344CB8AC3E}">
        <p14:creationId xmlns:p14="http://schemas.microsoft.com/office/powerpoint/2010/main" val="2966558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Scalar to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/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40548-DEBE-4C71-26A1-3C977ED1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26" y="2315839"/>
                <a:ext cx="2769777" cy="832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57ABAA-3312-77E7-432F-0DC619891A15}"/>
              </a:ext>
            </a:extLst>
          </p:cNvPr>
          <p:cNvSpPr txBox="1"/>
          <p:nvPr/>
        </p:nvSpPr>
        <p:spPr>
          <a:xfrm>
            <a:off x="878187" y="247027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2D </a:t>
            </a:r>
            <a:r>
              <a:rPr lang="en-GB" sz="2800" b="1" dirty="0">
                <a:solidFill>
                  <a:schemeClr val="tx1"/>
                </a:solidFill>
              </a:rPr>
              <a:t>Vector </a:t>
            </a:r>
            <a:r>
              <a:rPr lang="en-GB" sz="2800" b="1" dirty="0"/>
              <a:t>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/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3200" i="1" smtClean="0">
                              <a:solidFill>
                                <a:srgbClr val="B512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3200" i="1" smtClean="0">
                                  <a:solidFill>
                                    <a:srgbClr val="B512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1 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Gaussian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Process</m:t>
                                </m:r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solidFill>
                                      <a:srgbClr val="B5121B"/>
                                    </a:solidFill>
                                    <a:latin typeface="Cambria Math" panose="02040503050406030204" pitchFamily="18" charset="0"/>
                                  </a:rPr>
                                  <m:t> 2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3200" dirty="0">
                  <a:solidFill>
                    <a:srgbClr val="B5121B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2B97A2-20FF-2DF3-AE13-758A971F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347" y="2234406"/>
                <a:ext cx="4291624" cy="91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Left 8">
            <a:extLst>
              <a:ext uri="{FF2B5EF4-FFF2-40B4-BE49-F238E27FC236}">
                <a16:creationId xmlns:a16="http://schemas.microsoft.com/office/drawing/2014/main" id="{8AFF43F1-1088-80B5-C309-E6C041F2D99B}"/>
              </a:ext>
            </a:extLst>
          </p:cNvPr>
          <p:cNvSpPr/>
          <p:nvPr/>
        </p:nvSpPr>
        <p:spPr>
          <a:xfrm>
            <a:off x="6376429" y="2601076"/>
            <a:ext cx="760491" cy="261611"/>
          </a:xfrm>
          <a:prstGeom prst="leftArrow">
            <a:avLst/>
          </a:prstGeom>
          <a:solidFill>
            <a:srgbClr val="B512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937E060E-29C3-0AFC-0ACB-15882CCBD68D}"/>
              </a:ext>
            </a:extLst>
          </p:cNvPr>
          <p:cNvSpPr txBox="1">
            <a:spLocks/>
          </p:cNvSpPr>
          <p:nvPr/>
        </p:nvSpPr>
        <p:spPr>
          <a:xfrm>
            <a:off x="642427" y="3448052"/>
            <a:ext cx="10907146" cy="86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/>
              <a:t>Sure, but how about the correlation?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2207F0-1740-93DB-792D-85C29CF13687}"/>
              </a:ext>
            </a:extLst>
          </p:cNvPr>
          <p:cNvGrpSpPr/>
          <p:nvPr/>
        </p:nvGrpSpPr>
        <p:grpSpPr>
          <a:xfrm>
            <a:off x="2249434" y="4770585"/>
            <a:ext cx="7693132" cy="1117749"/>
            <a:chOff x="2485689" y="4895711"/>
            <a:chExt cx="7693132" cy="11177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65B414-4D67-4A6A-8BBE-2818DD6EFD51}"/>
                </a:ext>
              </a:extLst>
            </p:cNvPr>
            <p:cNvSpPr txBox="1"/>
            <p:nvPr/>
          </p:nvSpPr>
          <p:spPr>
            <a:xfrm>
              <a:off x="2485689" y="4895711"/>
              <a:ext cx="7382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Method 1: Ignore         →       Velocity Decomposition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3F4A05-1E7F-0245-5E37-612EAB406F33}"/>
                </a:ext>
              </a:extLst>
            </p:cNvPr>
            <p:cNvSpPr txBox="1"/>
            <p:nvPr/>
          </p:nvSpPr>
          <p:spPr>
            <a:xfrm>
              <a:off x="2485689" y="5551795"/>
              <a:ext cx="769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Method 2: Transform   →       Helmholtz Decomposition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670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Helmholtz Model</a:t>
            </a:r>
          </a:p>
        </p:txBody>
      </p:sp>
      <p:pic>
        <p:nvPicPr>
          <p:cNvPr id="5" name="Picture 4" descr="A close-up of a math equation&#10;&#10;Description automatically generated">
            <a:extLst>
              <a:ext uri="{FF2B5EF4-FFF2-40B4-BE49-F238E27FC236}">
                <a16:creationId xmlns:a16="http://schemas.microsoft.com/office/drawing/2014/main" id="{2EE27083-4015-20B8-1F0D-8F263769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01" y="2000875"/>
            <a:ext cx="8739651" cy="1914718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2D5022C7-FA81-1F3F-74DD-D402E7542A0D}"/>
              </a:ext>
            </a:extLst>
          </p:cNvPr>
          <p:cNvSpPr txBox="1">
            <a:spLocks/>
          </p:cNvSpPr>
          <p:nvPr/>
        </p:nvSpPr>
        <p:spPr>
          <a:xfrm>
            <a:off x="1192000" y="4247734"/>
            <a:ext cx="2716409" cy="85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/>
              <a:t>Model separately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0734E2-EDDE-119A-48DC-D0C6BF1C4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8" y="4548342"/>
            <a:ext cx="33723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52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Helmholtz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07401-4E33-98B6-CCFC-9B280313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8" y="5105104"/>
            <a:ext cx="7091593" cy="78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D924C-7FAA-3C6C-53F5-C91449C8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8" y="4548342"/>
            <a:ext cx="3372321" cy="447737"/>
          </a:xfrm>
          <a:prstGeom prst="rect">
            <a:avLst/>
          </a:prstGeom>
        </p:spPr>
      </p:pic>
      <p:sp>
        <p:nvSpPr>
          <p:cNvPr id="12" name="Title 13">
            <a:extLst>
              <a:ext uri="{FF2B5EF4-FFF2-40B4-BE49-F238E27FC236}">
                <a16:creationId xmlns:a16="http://schemas.microsoft.com/office/drawing/2014/main" id="{7C62D5C0-63E6-BFA6-5E91-C75E430B4EDF}"/>
              </a:ext>
            </a:extLst>
          </p:cNvPr>
          <p:cNvSpPr txBox="1">
            <a:spLocks/>
          </p:cNvSpPr>
          <p:nvPr/>
        </p:nvSpPr>
        <p:spPr>
          <a:xfrm>
            <a:off x="1192000" y="4247734"/>
            <a:ext cx="2716409" cy="85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/>
              <a:t>Model separately</a:t>
            </a: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61835538-DA41-9ECB-0D13-BC0F8B63DE91}"/>
              </a:ext>
            </a:extLst>
          </p:cNvPr>
          <p:cNvSpPr txBox="1">
            <a:spLocks/>
          </p:cNvSpPr>
          <p:nvPr/>
        </p:nvSpPr>
        <p:spPr>
          <a:xfrm>
            <a:off x="1191999" y="5113107"/>
            <a:ext cx="2716409" cy="85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/>
              <a:t>Overall kernel</a:t>
            </a:r>
          </a:p>
        </p:txBody>
      </p:sp>
      <p:pic>
        <p:nvPicPr>
          <p:cNvPr id="4" name="Picture 3" descr="A close-up of a math equation&#10;&#10;Description automatically generated">
            <a:extLst>
              <a:ext uri="{FF2B5EF4-FFF2-40B4-BE49-F238E27FC236}">
                <a16:creationId xmlns:a16="http://schemas.microsoft.com/office/drawing/2014/main" id="{23CEB6CB-C479-338A-C196-0C878E0D3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01" y="2000875"/>
            <a:ext cx="8739651" cy="19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67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00B6-2488-9567-7590-306F75391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B2D5-AE53-60C1-68F3-64004E11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Helmholtz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6A6B2-E1D6-D572-703D-67B24C671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8" y="5105104"/>
            <a:ext cx="7091593" cy="78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3D61B-9940-77A7-C5BA-77A8EEA84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08" y="4548342"/>
            <a:ext cx="3372321" cy="447737"/>
          </a:xfrm>
          <a:prstGeom prst="rect">
            <a:avLst/>
          </a:prstGeom>
        </p:spPr>
      </p:pic>
      <p:sp>
        <p:nvSpPr>
          <p:cNvPr id="12" name="Title 13">
            <a:extLst>
              <a:ext uri="{FF2B5EF4-FFF2-40B4-BE49-F238E27FC236}">
                <a16:creationId xmlns:a16="http://schemas.microsoft.com/office/drawing/2014/main" id="{58BD0941-AE3F-1352-4BD3-A27D44D89E4E}"/>
              </a:ext>
            </a:extLst>
          </p:cNvPr>
          <p:cNvSpPr txBox="1">
            <a:spLocks/>
          </p:cNvSpPr>
          <p:nvPr/>
        </p:nvSpPr>
        <p:spPr>
          <a:xfrm>
            <a:off x="1192000" y="4247734"/>
            <a:ext cx="2716409" cy="85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/>
              <a:t>Model separately</a:t>
            </a: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B323E86A-95B0-F3F5-8112-395C4CF4E57E}"/>
              </a:ext>
            </a:extLst>
          </p:cNvPr>
          <p:cNvSpPr txBox="1">
            <a:spLocks/>
          </p:cNvSpPr>
          <p:nvPr/>
        </p:nvSpPr>
        <p:spPr>
          <a:xfrm>
            <a:off x="1191999" y="5113107"/>
            <a:ext cx="2716409" cy="85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/>
              <a:t>Overall kernel</a:t>
            </a:r>
          </a:p>
        </p:txBody>
      </p:sp>
      <p:pic>
        <p:nvPicPr>
          <p:cNvPr id="4" name="Picture 3" descr="A close-up of a math equation&#10;&#10;Description automatically generated">
            <a:extLst>
              <a:ext uri="{FF2B5EF4-FFF2-40B4-BE49-F238E27FC236}">
                <a16:creationId xmlns:a16="http://schemas.microsoft.com/office/drawing/2014/main" id="{011FD00E-400F-C9E7-3F6D-8D2CBDE8A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01" y="2000875"/>
            <a:ext cx="8739651" cy="1914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07F2FB-8C75-5618-D723-864D9F941283}"/>
                  </a:ext>
                </a:extLst>
              </p14:cNvPr>
              <p14:cNvContentPartPr/>
              <p14:nvPr/>
            </p14:nvContentPartPr>
            <p14:xfrm>
              <a:off x="5405288" y="5624198"/>
              <a:ext cx="2599560" cy="3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07F2FB-8C75-5618-D723-864D9F9412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9288" y="5552558"/>
                <a:ext cx="26712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7EE803-D8D2-3B15-D042-8F6D74A2EBA0}"/>
                  </a:ext>
                </a:extLst>
              </p14:cNvPr>
              <p14:cNvContentPartPr/>
              <p14:nvPr/>
            </p14:nvContentPartPr>
            <p14:xfrm>
              <a:off x="8234265" y="5333678"/>
              <a:ext cx="2585880" cy="34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7EE803-D8D2-3B15-D042-8F6D74A2EB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98265" y="5262038"/>
                <a:ext cx="2657520" cy="17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8422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D553B-05E8-6DA7-3C0F-2F4C6F743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634" y="1861318"/>
            <a:ext cx="9742800" cy="3863200"/>
          </a:xfrm>
        </p:spPr>
        <p:txBody>
          <a:bodyPr>
            <a:normAutofit/>
          </a:bodyPr>
          <a:lstStyle/>
          <a:p>
            <a:pPr marL="761993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Gaussian Process model for vector fields</a:t>
            </a:r>
          </a:p>
          <a:p>
            <a:pPr marL="761993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Model </a:t>
            </a:r>
            <a:r>
              <a:rPr lang="en-GB" sz="2400" u="sng" dirty="0"/>
              <a:t>divergence</a:t>
            </a:r>
            <a:r>
              <a:rPr lang="en-GB" sz="2400" dirty="0"/>
              <a:t> and </a:t>
            </a:r>
            <a:r>
              <a:rPr lang="en-GB" sz="2400" u="sng" dirty="0"/>
              <a:t>curl</a:t>
            </a:r>
            <a:r>
              <a:rPr lang="en-GB" sz="2400" dirty="0"/>
              <a:t> of the field separately</a:t>
            </a:r>
          </a:p>
          <a:p>
            <a:pPr marL="761993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Incorporate data easily – conjugate posterior</a:t>
            </a:r>
          </a:p>
          <a:p>
            <a:pPr marL="761993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Natural uncertainty quantification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0570D-DDF5-CB07-BB75-7AD889BB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Helmholtz-GP Model</a:t>
            </a:r>
          </a:p>
        </p:txBody>
      </p:sp>
      <p:pic>
        <p:nvPicPr>
          <p:cNvPr id="5" name="Picture 4" descr="A black and white grid with small black dots&#10;&#10;Description automatically generated">
            <a:extLst>
              <a:ext uri="{FF2B5EF4-FFF2-40B4-BE49-F238E27FC236}">
                <a16:creationId xmlns:a16="http://schemas.microsoft.com/office/drawing/2014/main" id="{20A62B24-B7C3-26D1-0308-A1C1A6243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53" y="3157566"/>
            <a:ext cx="4601443" cy="3417978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F8FE60F-280E-9C31-5B87-010773DE9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67" y="321452"/>
            <a:ext cx="5480730" cy="15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Helmholtz-GP Model</a:t>
            </a:r>
          </a:p>
        </p:txBody>
      </p:sp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4F2F498-D013-6EEA-F039-7230E1DE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67" y="321452"/>
            <a:ext cx="5480730" cy="1539865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7A0F2E8-9F5C-5BC7-C8F3-D193FE630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7" y="2389510"/>
            <a:ext cx="10909426" cy="3145663"/>
          </a:xfrm>
          <a:prstGeom prst="rect">
            <a:avLst/>
          </a:prstGeom>
        </p:spPr>
      </p:pic>
      <p:pic>
        <p:nvPicPr>
          <p:cNvPr id="8" name="Picture 7" descr="A logo with red and black text&#10;&#10;Description automatically generated">
            <a:extLst>
              <a:ext uri="{FF2B5EF4-FFF2-40B4-BE49-F238E27FC236}">
                <a16:creationId xmlns:a16="http://schemas.microsoft.com/office/drawing/2014/main" id="{A4A23847-F0E1-0295-CAEE-1D70C1152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6" y="5472641"/>
            <a:ext cx="1802347" cy="12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Deepwater Horizon Oil Spill  (April 2010)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D62C8-73EC-0CEF-A585-483DC7611012}"/>
              </a:ext>
            </a:extLst>
          </p:cNvPr>
          <p:cNvSpPr txBox="1"/>
          <p:nvPr/>
        </p:nvSpPr>
        <p:spPr>
          <a:xfrm>
            <a:off x="1164729" y="6212856"/>
            <a:ext cx="4607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https://www.newyorker.com/magazine/2011/03/14/the-gulf-war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boat in the water&#10;&#10;Description automatically generated">
            <a:extLst>
              <a:ext uri="{FF2B5EF4-FFF2-40B4-BE49-F238E27FC236}">
                <a16:creationId xmlns:a16="http://schemas.microsoft.com/office/drawing/2014/main" id="{A4B59CA3-4C98-B0B7-357D-E3382066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41" y="2243328"/>
            <a:ext cx="4681729" cy="3602736"/>
          </a:xfrm>
          <a:prstGeom prst="rect">
            <a:avLst/>
          </a:prstGeom>
        </p:spPr>
      </p:pic>
      <p:pic>
        <p:nvPicPr>
          <p:cNvPr id="2050" name="Picture 2" descr="Deepwater Horizon oil spill one year on - How have birds and marine life  been affected? – CABI Blog">
            <a:extLst>
              <a:ext uri="{FF2B5EF4-FFF2-40B4-BE49-F238E27FC236}">
                <a16:creationId xmlns:a16="http://schemas.microsoft.com/office/drawing/2014/main" id="{E6E3F5A1-536C-C8C9-A0DE-E2070982E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 b="3946"/>
          <a:stretch/>
        </p:blipFill>
        <p:spPr bwMode="auto">
          <a:xfrm>
            <a:off x="6689475" y="2243328"/>
            <a:ext cx="4029236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EDEDC-1200-C0C4-358C-8DFAC4E893B7}"/>
              </a:ext>
            </a:extLst>
          </p:cNvPr>
          <p:cNvSpPr txBox="1"/>
          <p:nvPr/>
        </p:nvSpPr>
        <p:spPr>
          <a:xfrm>
            <a:off x="6689475" y="6043579"/>
            <a:ext cx="40292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https://blog.cabi.org/2011/05/06/deepwater-horizon-oil-spill-one-year-on-how-have-birds-and-marine-life-been-affected/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45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Data: Drifter Trajectories</a:t>
            </a:r>
          </a:p>
        </p:txBody>
      </p:sp>
      <p:pic>
        <p:nvPicPr>
          <p:cNvPr id="5" name="Picture 4" descr="A graph of a sample drifter trajectory&#10;&#10;Description automatically generated">
            <a:extLst>
              <a:ext uri="{FF2B5EF4-FFF2-40B4-BE49-F238E27FC236}">
                <a16:creationId xmlns:a16="http://schemas.microsoft.com/office/drawing/2014/main" id="{8E01E9B5-D0B2-2884-E404-B91F0C449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53" y="2057710"/>
            <a:ext cx="6188043" cy="4125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93A74-6A0A-DC51-838A-140F71B88A34}"/>
              </a:ext>
            </a:extLst>
          </p:cNvPr>
          <p:cNvSpPr txBox="1"/>
          <p:nvPr/>
        </p:nvSpPr>
        <p:spPr>
          <a:xfrm>
            <a:off x="7764632" y="3017942"/>
            <a:ext cx="3711808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 move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vector field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observations</a:t>
            </a:r>
          </a:p>
        </p:txBody>
      </p:sp>
    </p:spTree>
    <p:extLst>
      <p:ext uri="{BB962C8B-B14F-4D97-AF65-F5344CB8AC3E}">
        <p14:creationId xmlns:p14="http://schemas.microsoft.com/office/powerpoint/2010/main" val="3924857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D788A8-74D6-74A9-E1C7-700D324C6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2559931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3494074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F35FBC-B88D-CB5C-1CA3-60CE290887D5}"/>
              </a:ext>
            </a:extLst>
          </p:cNvPr>
          <p:cNvGrpSpPr/>
          <p:nvPr/>
        </p:nvGrpSpPr>
        <p:grpSpPr>
          <a:xfrm>
            <a:off x="2209044" y="2324478"/>
            <a:ext cx="7773912" cy="461726"/>
            <a:chOff x="2209044" y="2759045"/>
            <a:chExt cx="7773912" cy="4617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A9A4AA6-7B68-6AB9-F6F5-47B2E23F74F6}"/>
                </a:ext>
              </a:extLst>
            </p:cNvPr>
            <p:cNvSpPr/>
            <p:nvPr/>
          </p:nvSpPr>
          <p:spPr>
            <a:xfrm>
              <a:off x="2209044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Prior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CBF0FC-E43D-A582-03FE-4BEA04341952}"/>
                </a:ext>
              </a:extLst>
            </p:cNvPr>
            <p:cNvSpPr/>
            <p:nvPr/>
          </p:nvSpPr>
          <p:spPr>
            <a:xfrm>
              <a:off x="5467681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Likelihood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325FEB-8DD4-E046-C47C-256A7A6FE5C4}"/>
                </a:ext>
              </a:extLst>
            </p:cNvPr>
            <p:cNvSpPr/>
            <p:nvPr/>
          </p:nvSpPr>
          <p:spPr>
            <a:xfrm>
              <a:off x="8726319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Posterior</a:t>
              </a:r>
            </a:p>
          </p:txBody>
        </p:sp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A3C63F4B-2F9D-38CD-469E-3328F39EF086}"/>
                </a:ext>
              </a:extLst>
            </p:cNvPr>
            <p:cNvSpPr/>
            <p:nvPr/>
          </p:nvSpPr>
          <p:spPr>
            <a:xfrm>
              <a:off x="4233831" y="2833735"/>
              <a:ext cx="328981" cy="312345"/>
            </a:xfrm>
            <a:prstGeom prst="mathMultiply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quals 8">
              <a:extLst>
                <a:ext uri="{FF2B5EF4-FFF2-40B4-BE49-F238E27FC236}">
                  <a16:creationId xmlns:a16="http://schemas.microsoft.com/office/drawing/2014/main" id="{2B7FA9E8-3792-13CA-68B5-B25EB7B42987}"/>
                </a:ext>
              </a:extLst>
            </p:cNvPr>
            <p:cNvSpPr/>
            <p:nvPr/>
          </p:nvSpPr>
          <p:spPr>
            <a:xfrm>
              <a:off x="7629187" y="2833734"/>
              <a:ext cx="328981" cy="312345"/>
            </a:xfrm>
            <a:prstGeom prst="mathEqual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521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F35FBC-B88D-CB5C-1CA3-60CE290887D5}"/>
              </a:ext>
            </a:extLst>
          </p:cNvPr>
          <p:cNvGrpSpPr/>
          <p:nvPr/>
        </p:nvGrpSpPr>
        <p:grpSpPr>
          <a:xfrm>
            <a:off x="2209044" y="2324478"/>
            <a:ext cx="7773912" cy="461726"/>
            <a:chOff x="2209044" y="2759045"/>
            <a:chExt cx="7773912" cy="4617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A9A4AA6-7B68-6AB9-F6F5-47B2E23F74F6}"/>
                </a:ext>
              </a:extLst>
            </p:cNvPr>
            <p:cNvSpPr/>
            <p:nvPr/>
          </p:nvSpPr>
          <p:spPr>
            <a:xfrm>
              <a:off x="2209044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Prior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CBF0FC-E43D-A582-03FE-4BEA04341952}"/>
                </a:ext>
              </a:extLst>
            </p:cNvPr>
            <p:cNvSpPr/>
            <p:nvPr/>
          </p:nvSpPr>
          <p:spPr>
            <a:xfrm>
              <a:off x="5467681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Likelihood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325FEB-8DD4-E046-C47C-256A7A6FE5C4}"/>
                </a:ext>
              </a:extLst>
            </p:cNvPr>
            <p:cNvSpPr/>
            <p:nvPr/>
          </p:nvSpPr>
          <p:spPr>
            <a:xfrm>
              <a:off x="8726319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Posterior</a:t>
              </a:r>
            </a:p>
          </p:txBody>
        </p:sp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A3C63F4B-2F9D-38CD-469E-3328F39EF086}"/>
                </a:ext>
              </a:extLst>
            </p:cNvPr>
            <p:cNvSpPr/>
            <p:nvPr/>
          </p:nvSpPr>
          <p:spPr>
            <a:xfrm>
              <a:off x="4233831" y="2833735"/>
              <a:ext cx="328981" cy="312345"/>
            </a:xfrm>
            <a:prstGeom prst="mathMultiply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quals 8">
              <a:extLst>
                <a:ext uri="{FF2B5EF4-FFF2-40B4-BE49-F238E27FC236}">
                  <a16:creationId xmlns:a16="http://schemas.microsoft.com/office/drawing/2014/main" id="{2B7FA9E8-3792-13CA-68B5-B25EB7B42987}"/>
                </a:ext>
              </a:extLst>
            </p:cNvPr>
            <p:cNvSpPr/>
            <p:nvPr/>
          </p:nvSpPr>
          <p:spPr>
            <a:xfrm>
              <a:off x="7629187" y="2833734"/>
              <a:ext cx="328981" cy="312345"/>
            </a:xfrm>
            <a:prstGeom prst="mathEqual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EB45FC-256E-2D20-46FE-446713C29186}"/>
              </a:ext>
            </a:extLst>
          </p:cNvPr>
          <p:cNvGrpSpPr/>
          <p:nvPr/>
        </p:nvGrpSpPr>
        <p:grpSpPr>
          <a:xfrm>
            <a:off x="2209044" y="3630442"/>
            <a:ext cx="7773912" cy="461726"/>
            <a:chOff x="2209044" y="3630442"/>
            <a:chExt cx="7773912" cy="4617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79E925-F1C0-F7CD-D2DF-DC6F37001B46}"/>
                </a:ext>
              </a:extLst>
            </p:cNvPr>
            <p:cNvGrpSpPr/>
            <p:nvPr/>
          </p:nvGrpSpPr>
          <p:grpSpPr>
            <a:xfrm>
              <a:off x="2209044" y="3630442"/>
              <a:ext cx="7773912" cy="461726"/>
              <a:chOff x="2209044" y="2759045"/>
              <a:chExt cx="7773912" cy="46172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6A4B377-5A3A-C80B-78A7-D288CDB10455}"/>
                  </a:ext>
                </a:extLst>
              </p:cNvPr>
              <p:cNvSpPr/>
              <p:nvPr/>
            </p:nvSpPr>
            <p:spPr>
              <a:xfrm>
                <a:off x="2209044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Current Belief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BF3DEF3-088C-FEA8-DD0C-AE89E6B14A63}"/>
                  </a:ext>
                </a:extLst>
              </p:cNvPr>
              <p:cNvSpPr/>
              <p:nvPr/>
            </p:nvSpPr>
            <p:spPr>
              <a:xfrm>
                <a:off x="5467681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New Data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74A9F9B-9450-C010-897E-11CE80D23D9F}"/>
                  </a:ext>
                </a:extLst>
              </p:cNvPr>
              <p:cNvSpPr/>
              <p:nvPr/>
            </p:nvSpPr>
            <p:spPr>
              <a:xfrm>
                <a:off x="8726319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Updated Belief</a:t>
                </a:r>
              </a:p>
            </p:txBody>
          </p:sp>
          <p:sp>
            <p:nvSpPr>
              <p:cNvPr id="16" name="Equals 15">
                <a:extLst>
                  <a:ext uri="{FF2B5EF4-FFF2-40B4-BE49-F238E27FC236}">
                    <a16:creationId xmlns:a16="http://schemas.microsoft.com/office/drawing/2014/main" id="{94484DAB-6B5D-E27C-B85D-A6B257AE2CB7}"/>
                  </a:ext>
                </a:extLst>
              </p:cNvPr>
              <p:cNvSpPr/>
              <p:nvPr/>
            </p:nvSpPr>
            <p:spPr>
              <a:xfrm>
                <a:off x="7629187" y="2833734"/>
                <a:ext cx="328981" cy="312345"/>
              </a:xfrm>
              <a:prstGeom prst="mathEqual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76A11122-6E49-96C9-D9ED-13557C6BCEBE}"/>
                </a:ext>
              </a:extLst>
            </p:cNvPr>
            <p:cNvSpPr/>
            <p:nvPr/>
          </p:nvSpPr>
          <p:spPr>
            <a:xfrm>
              <a:off x="4233831" y="3709657"/>
              <a:ext cx="328981" cy="307819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4016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F35FBC-B88D-CB5C-1CA3-60CE290887D5}"/>
              </a:ext>
            </a:extLst>
          </p:cNvPr>
          <p:cNvGrpSpPr/>
          <p:nvPr/>
        </p:nvGrpSpPr>
        <p:grpSpPr>
          <a:xfrm>
            <a:off x="2209044" y="2324478"/>
            <a:ext cx="7773912" cy="461726"/>
            <a:chOff x="2209044" y="2759045"/>
            <a:chExt cx="7773912" cy="4617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A9A4AA6-7B68-6AB9-F6F5-47B2E23F74F6}"/>
                </a:ext>
              </a:extLst>
            </p:cNvPr>
            <p:cNvSpPr/>
            <p:nvPr/>
          </p:nvSpPr>
          <p:spPr>
            <a:xfrm>
              <a:off x="2209044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Prior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CBF0FC-E43D-A582-03FE-4BEA04341952}"/>
                </a:ext>
              </a:extLst>
            </p:cNvPr>
            <p:cNvSpPr/>
            <p:nvPr/>
          </p:nvSpPr>
          <p:spPr>
            <a:xfrm>
              <a:off x="5467681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Likelihood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325FEB-8DD4-E046-C47C-256A7A6FE5C4}"/>
                </a:ext>
              </a:extLst>
            </p:cNvPr>
            <p:cNvSpPr/>
            <p:nvPr/>
          </p:nvSpPr>
          <p:spPr>
            <a:xfrm>
              <a:off x="8726319" y="2759045"/>
              <a:ext cx="1256637" cy="46172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ysClr val="windowText" lastClr="000000"/>
                  </a:solidFill>
                </a:rPr>
                <a:t>Posterior</a:t>
              </a:r>
            </a:p>
          </p:txBody>
        </p:sp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A3C63F4B-2F9D-38CD-469E-3328F39EF086}"/>
                </a:ext>
              </a:extLst>
            </p:cNvPr>
            <p:cNvSpPr/>
            <p:nvPr/>
          </p:nvSpPr>
          <p:spPr>
            <a:xfrm>
              <a:off x="4233831" y="2833735"/>
              <a:ext cx="328981" cy="312345"/>
            </a:xfrm>
            <a:prstGeom prst="mathMultiply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quals 8">
              <a:extLst>
                <a:ext uri="{FF2B5EF4-FFF2-40B4-BE49-F238E27FC236}">
                  <a16:creationId xmlns:a16="http://schemas.microsoft.com/office/drawing/2014/main" id="{2B7FA9E8-3792-13CA-68B5-B25EB7B42987}"/>
                </a:ext>
              </a:extLst>
            </p:cNvPr>
            <p:cNvSpPr/>
            <p:nvPr/>
          </p:nvSpPr>
          <p:spPr>
            <a:xfrm>
              <a:off x="7629187" y="2833734"/>
              <a:ext cx="328981" cy="312345"/>
            </a:xfrm>
            <a:prstGeom prst="mathEqual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7" name="Arrow: Up 16">
            <a:extLst>
              <a:ext uri="{FF2B5EF4-FFF2-40B4-BE49-F238E27FC236}">
                <a16:creationId xmlns:a16="http://schemas.microsoft.com/office/drawing/2014/main" id="{2BC5B2D1-DC61-8B93-F82B-DBB0B1DA267F}"/>
              </a:ext>
            </a:extLst>
          </p:cNvPr>
          <p:cNvSpPr/>
          <p:nvPr/>
        </p:nvSpPr>
        <p:spPr>
          <a:xfrm>
            <a:off x="5954162" y="4474680"/>
            <a:ext cx="283674" cy="56810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1039D-87D9-DAD3-0013-EC1F9F24C4C3}"/>
              </a:ext>
            </a:extLst>
          </p:cNvPr>
          <p:cNvSpPr txBox="1"/>
          <p:nvPr/>
        </p:nvSpPr>
        <p:spPr>
          <a:xfrm>
            <a:off x="2955555" y="5225239"/>
            <a:ext cx="6280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should we observe to maximise our “information”?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EB45FC-256E-2D20-46FE-446713C29186}"/>
              </a:ext>
            </a:extLst>
          </p:cNvPr>
          <p:cNvGrpSpPr/>
          <p:nvPr/>
        </p:nvGrpSpPr>
        <p:grpSpPr>
          <a:xfrm>
            <a:off x="2209044" y="3630442"/>
            <a:ext cx="7773912" cy="461726"/>
            <a:chOff x="2209044" y="3630442"/>
            <a:chExt cx="7773912" cy="4617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79E925-F1C0-F7CD-D2DF-DC6F37001B46}"/>
                </a:ext>
              </a:extLst>
            </p:cNvPr>
            <p:cNvGrpSpPr/>
            <p:nvPr/>
          </p:nvGrpSpPr>
          <p:grpSpPr>
            <a:xfrm>
              <a:off x="2209044" y="3630442"/>
              <a:ext cx="7773912" cy="461726"/>
              <a:chOff x="2209044" y="2759045"/>
              <a:chExt cx="7773912" cy="46172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6A4B377-5A3A-C80B-78A7-D288CDB10455}"/>
                  </a:ext>
                </a:extLst>
              </p:cNvPr>
              <p:cNvSpPr/>
              <p:nvPr/>
            </p:nvSpPr>
            <p:spPr>
              <a:xfrm>
                <a:off x="2209044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Current Belief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BF3DEF3-088C-FEA8-DD0C-AE89E6B14A63}"/>
                  </a:ext>
                </a:extLst>
              </p:cNvPr>
              <p:cNvSpPr/>
              <p:nvPr/>
            </p:nvSpPr>
            <p:spPr>
              <a:xfrm>
                <a:off x="5467681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New Data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74A9F9B-9450-C010-897E-11CE80D23D9F}"/>
                  </a:ext>
                </a:extLst>
              </p:cNvPr>
              <p:cNvSpPr/>
              <p:nvPr/>
            </p:nvSpPr>
            <p:spPr>
              <a:xfrm>
                <a:off x="8726319" y="2759045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Updated Belief</a:t>
                </a:r>
              </a:p>
            </p:txBody>
          </p:sp>
          <p:sp>
            <p:nvSpPr>
              <p:cNvPr id="16" name="Equals 15">
                <a:extLst>
                  <a:ext uri="{FF2B5EF4-FFF2-40B4-BE49-F238E27FC236}">
                    <a16:creationId xmlns:a16="http://schemas.microsoft.com/office/drawing/2014/main" id="{94484DAB-6B5D-E27C-B85D-A6B257AE2CB7}"/>
                  </a:ext>
                </a:extLst>
              </p:cNvPr>
              <p:cNvSpPr/>
              <p:nvPr/>
            </p:nvSpPr>
            <p:spPr>
              <a:xfrm>
                <a:off x="7629187" y="2833734"/>
                <a:ext cx="328981" cy="312345"/>
              </a:xfrm>
              <a:prstGeom prst="mathEqual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76A11122-6E49-96C9-D9ED-13557C6BCEBE}"/>
                </a:ext>
              </a:extLst>
            </p:cNvPr>
            <p:cNvSpPr/>
            <p:nvPr/>
          </p:nvSpPr>
          <p:spPr>
            <a:xfrm>
              <a:off x="4233831" y="3709657"/>
              <a:ext cx="328981" cy="307819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87698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321E6A-61D4-39B5-3ADA-EB52D72986FA}"/>
              </a:ext>
            </a:extLst>
          </p:cNvPr>
          <p:cNvGrpSpPr/>
          <p:nvPr/>
        </p:nvGrpSpPr>
        <p:grpSpPr>
          <a:xfrm>
            <a:off x="1330087" y="2398482"/>
            <a:ext cx="2422162" cy="3191128"/>
            <a:chOff x="2990347" y="2109567"/>
            <a:chExt cx="2422162" cy="31911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5053C4E-B065-3B3D-6D29-0DC980B54689}"/>
                </a:ext>
              </a:extLst>
            </p:cNvPr>
            <p:cNvSpPr/>
            <p:nvPr/>
          </p:nvSpPr>
          <p:spPr>
            <a:xfrm>
              <a:off x="3595795" y="2167654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B169C95-7BB5-154B-6606-7A8F93EFEA05}"/>
                </a:ext>
              </a:extLst>
            </p:cNvPr>
            <p:cNvSpPr/>
            <p:nvPr/>
          </p:nvSpPr>
          <p:spPr>
            <a:xfrm>
              <a:off x="3595794" y="4033070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E0C6A73-6E29-957D-5988-7CEF02C8C4CC}"/>
                </a:ext>
              </a:extLst>
            </p:cNvPr>
            <p:cNvSpPr/>
            <p:nvPr/>
          </p:nvSpPr>
          <p:spPr>
            <a:xfrm>
              <a:off x="3595794" y="2796218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673041-AD3F-EE81-E885-3C3194B8792D}"/>
                </a:ext>
              </a:extLst>
            </p:cNvPr>
            <p:cNvSpPr/>
            <p:nvPr/>
          </p:nvSpPr>
          <p:spPr>
            <a:xfrm>
              <a:off x="3595794" y="4659371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6F4F06-8B18-4968-6BBD-CBC5C18C1FF9}"/>
                </a:ext>
              </a:extLst>
            </p:cNvPr>
            <p:cNvSpPr/>
            <p:nvPr/>
          </p:nvSpPr>
          <p:spPr>
            <a:xfrm>
              <a:off x="4197111" y="344539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C62EA3-6BB4-47F3-C425-B6621F31EFB1}"/>
                </a:ext>
              </a:extLst>
            </p:cNvPr>
            <p:cNvSpPr/>
            <p:nvPr/>
          </p:nvSpPr>
          <p:spPr>
            <a:xfrm>
              <a:off x="4197111" y="3617574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3BDC52-F9D1-D08C-9716-3F80D0F08E93}"/>
                </a:ext>
              </a:extLst>
            </p:cNvPr>
            <p:cNvSpPr/>
            <p:nvPr/>
          </p:nvSpPr>
          <p:spPr>
            <a:xfrm>
              <a:off x="4197819" y="3792020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ouble Brace 31">
              <a:extLst>
                <a:ext uri="{FF2B5EF4-FFF2-40B4-BE49-F238E27FC236}">
                  <a16:creationId xmlns:a16="http://schemas.microsoft.com/office/drawing/2014/main" id="{DF68BCD6-40AB-BFD9-1B63-E901A34460A1}"/>
                </a:ext>
              </a:extLst>
            </p:cNvPr>
            <p:cNvSpPr/>
            <p:nvPr/>
          </p:nvSpPr>
          <p:spPr>
            <a:xfrm>
              <a:off x="2990347" y="2109567"/>
              <a:ext cx="2422162" cy="3191128"/>
            </a:xfrm>
            <a:prstGeom prst="bracePair">
              <a:avLst/>
            </a:prstGeom>
            <a:noFill/>
            <a:ln w="254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FCD1FB-6204-CDC8-1723-63E0CB5D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9"/>
          <a:stretch/>
        </p:blipFill>
        <p:spPr>
          <a:xfrm>
            <a:off x="1482600" y="2148789"/>
            <a:ext cx="3131470" cy="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7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321E6A-61D4-39B5-3ADA-EB52D72986FA}"/>
              </a:ext>
            </a:extLst>
          </p:cNvPr>
          <p:cNvGrpSpPr/>
          <p:nvPr/>
        </p:nvGrpSpPr>
        <p:grpSpPr>
          <a:xfrm>
            <a:off x="1330087" y="2398482"/>
            <a:ext cx="2422162" cy="3191128"/>
            <a:chOff x="2990347" y="2109567"/>
            <a:chExt cx="2422162" cy="31911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5053C4E-B065-3B3D-6D29-0DC980B54689}"/>
                </a:ext>
              </a:extLst>
            </p:cNvPr>
            <p:cNvSpPr/>
            <p:nvPr/>
          </p:nvSpPr>
          <p:spPr>
            <a:xfrm>
              <a:off x="3595795" y="2167654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B169C95-7BB5-154B-6606-7A8F93EFEA05}"/>
                </a:ext>
              </a:extLst>
            </p:cNvPr>
            <p:cNvSpPr/>
            <p:nvPr/>
          </p:nvSpPr>
          <p:spPr>
            <a:xfrm>
              <a:off x="3595794" y="4033070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E0C6A73-6E29-957D-5988-7CEF02C8C4CC}"/>
                </a:ext>
              </a:extLst>
            </p:cNvPr>
            <p:cNvSpPr/>
            <p:nvPr/>
          </p:nvSpPr>
          <p:spPr>
            <a:xfrm>
              <a:off x="3595794" y="2796218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673041-AD3F-EE81-E885-3C3194B8792D}"/>
                </a:ext>
              </a:extLst>
            </p:cNvPr>
            <p:cNvSpPr/>
            <p:nvPr/>
          </p:nvSpPr>
          <p:spPr>
            <a:xfrm>
              <a:off x="3595794" y="4659371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6F4F06-8B18-4968-6BBD-CBC5C18C1FF9}"/>
                </a:ext>
              </a:extLst>
            </p:cNvPr>
            <p:cNvSpPr/>
            <p:nvPr/>
          </p:nvSpPr>
          <p:spPr>
            <a:xfrm>
              <a:off x="4197111" y="344539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C62EA3-6BB4-47F3-C425-B6621F31EFB1}"/>
                </a:ext>
              </a:extLst>
            </p:cNvPr>
            <p:cNvSpPr/>
            <p:nvPr/>
          </p:nvSpPr>
          <p:spPr>
            <a:xfrm>
              <a:off x="4197111" y="3617574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3BDC52-F9D1-D08C-9716-3F80D0F08E93}"/>
                </a:ext>
              </a:extLst>
            </p:cNvPr>
            <p:cNvSpPr/>
            <p:nvPr/>
          </p:nvSpPr>
          <p:spPr>
            <a:xfrm>
              <a:off x="4197819" y="3792020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ouble Brace 31">
              <a:extLst>
                <a:ext uri="{FF2B5EF4-FFF2-40B4-BE49-F238E27FC236}">
                  <a16:creationId xmlns:a16="http://schemas.microsoft.com/office/drawing/2014/main" id="{DF68BCD6-40AB-BFD9-1B63-E901A34460A1}"/>
                </a:ext>
              </a:extLst>
            </p:cNvPr>
            <p:cNvSpPr/>
            <p:nvPr/>
          </p:nvSpPr>
          <p:spPr>
            <a:xfrm>
              <a:off x="2990347" y="2109567"/>
              <a:ext cx="2422162" cy="3191128"/>
            </a:xfrm>
            <a:prstGeom prst="bracePair">
              <a:avLst/>
            </a:prstGeom>
            <a:noFill/>
            <a:ln w="254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7CEC6A-5F70-7D82-F148-E03930AACDD4}"/>
              </a:ext>
            </a:extLst>
          </p:cNvPr>
          <p:cNvGrpSpPr/>
          <p:nvPr/>
        </p:nvGrpSpPr>
        <p:grpSpPr>
          <a:xfrm>
            <a:off x="4282295" y="3779579"/>
            <a:ext cx="416458" cy="307819"/>
            <a:chOff x="4156809" y="3823710"/>
            <a:chExt cx="595564" cy="401760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7C835BF0-5C18-C484-6E10-9F92D052A480}"/>
                </a:ext>
              </a:extLst>
            </p:cNvPr>
            <p:cNvSpPr/>
            <p:nvPr/>
          </p:nvSpPr>
          <p:spPr>
            <a:xfrm>
              <a:off x="4156809" y="3824842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76047C92-925D-2B32-D916-CEC3B4E5633F}"/>
                </a:ext>
              </a:extLst>
            </p:cNvPr>
            <p:cNvSpPr/>
            <p:nvPr/>
          </p:nvSpPr>
          <p:spPr>
            <a:xfrm>
              <a:off x="4423392" y="3823710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D1D5AF-5EA5-D648-5A0B-40B090D82E10}"/>
              </a:ext>
            </a:extLst>
          </p:cNvPr>
          <p:cNvGrpSpPr/>
          <p:nvPr/>
        </p:nvGrpSpPr>
        <p:grpSpPr>
          <a:xfrm>
            <a:off x="5475888" y="2317125"/>
            <a:ext cx="1266115" cy="3231860"/>
            <a:chOff x="5467677" y="2280245"/>
            <a:chExt cx="1266115" cy="32318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F7E22FB-0BA2-BD6B-F7E2-9C8EB586EFBC}"/>
                </a:ext>
              </a:extLst>
            </p:cNvPr>
            <p:cNvGrpSpPr/>
            <p:nvPr/>
          </p:nvGrpSpPr>
          <p:grpSpPr>
            <a:xfrm>
              <a:off x="5467677" y="2280245"/>
              <a:ext cx="1256639" cy="3231860"/>
              <a:chOff x="5827542" y="2524688"/>
              <a:chExt cx="1256639" cy="3231860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4DE0A2A-757A-2C80-4B7E-9533E24911E9}"/>
                  </a:ext>
                </a:extLst>
              </p:cNvPr>
              <p:cNvSpPr/>
              <p:nvPr/>
            </p:nvSpPr>
            <p:spPr>
              <a:xfrm>
                <a:off x="5827544" y="2524688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Current Model</a:t>
                </a:r>
              </a:p>
            </p:txBody>
          </p:sp>
          <p:sp>
            <p:nvSpPr>
              <p:cNvPr id="38" name="Plus Sign 37">
                <a:extLst>
                  <a:ext uri="{FF2B5EF4-FFF2-40B4-BE49-F238E27FC236}">
                    <a16:creationId xmlns:a16="http://schemas.microsoft.com/office/drawing/2014/main" id="{5A2005F8-9B21-7F3E-ADC7-FCA43E3F1C17}"/>
                  </a:ext>
                </a:extLst>
              </p:cNvPr>
              <p:cNvSpPr/>
              <p:nvPr/>
            </p:nvSpPr>
            <p:spPr>
              <a:xfrm>
                <a:off x="6291371" y="3294175"/>
                <a:ext cx="328981" cy="307819"/>
              </a:xfrm>
              <a:prstGeom prst="mathPlu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FCEA5E9-D038-3384-9152-ED07DA7DE4D2}"/>
                  </a:ext>
                </a:extLst>
              </p:cNvPr>
              <p:cNvSpPr/>
              <p:nvPr/>
            </p:nvSpPr>
            <p:spPr>
              <a:xfrm>
                <a:off x="5827542" y="5294822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Utility Function</a:t>
                </a:r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EE7F1AE-9702-889E-3CCD-BBBCAEE7AE6A}"/>
                </a:ext>
              </a:extLst>
            </p:cNvPr>
            <p:cNvSpPr/>
            <p:nvPr/>
          </p:nvSpPr>
          <p:spPr>
            <a:xfrm>
              <a:off x="5477155" y="3665312"/>
              <a:ext cx="1256637" cy="461726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Current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AFB55BFB-070F-F390-FFC4-C7B0BDE9F0D4}"/>
                </a:ext>
              </a:extLst>
            </p:cNvPr>
            <p:cNvSpPr/>
            <p:nvPr/>
          </p:nvSpPr>
          <p:spPr>
            <a:xfrm>
              <a:off x="5940982" y="4434799"/>
              <a:ext cx="328981" cy="307819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DBC99E-DDFC-4642-DB5F-82778A4DE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9"/>
          <a:stretch/>
        </p:blipFill>
        <p:spPr>
          <a:xfrm>
            <a:off x="1482600" y="2148789"/>
            <a:ext cx="3131470" cy="214056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90CE4D3-D5ED-D714-641A-F502333EA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3" r="18135" b="-12648"/>
          <a:stretch/>
        </p:blipFill>
        <p:spPr>
          <a:xfrm>
            <a:off x="6887518" y="2149835"/>
            <a:ext cx="181069" cy="796306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72EA08-4039-880D-A0F1-86635008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1" t="-3" r="8093"/>
          <a:stretch/>
        </p:blipFill>
        <p:spPr>
          <a:xfrm>
            <a:off x="6890866" y="3615084"/>
            <a:ext cx="230045" cy="706901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751FB0A-0EC5-AC79-8298-22952F57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1" r="34130"/>
          <a:stretch/>
        </p:blipFill>
        <p:spPr>
          <a:xfrm>
            <a:off x="6890866" y="4990928"/>
            <a:ext cx="208230" cy="7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821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321E6A-61D4-39B5-3ADA-EB52D72986FA}"/>
              </a:ext>
            </a:extLst>
          </p:cNvPr>
          <p:cNvGrpSpPr/>
          <p:nvPr/>
        </p:nvGrpSpPr>
        <p:grpSpPr>
          <a:xfrm>
            <a:off x="1330087" y="2398482"/>
            <a:ext cx="2422162" cy="3191128"/>
            <a:chOff x="2990347" y="2109567"/>
            <a:chExt cx="2422162" cy="31911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5053C4E-B065-3B3D-6D29-0DC980B54689}"/>
                </a:ext>
              </a:extLst>
            </p:cNvPr>
            <p:cNvSpPr/>
            <p:nvPr/>
          </p:nvSpPr>
          <p:spPr>
            <a:xfrm>
              <a:off x="3595795" y="2167654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B169C95-7BB5-154B-6606-7A8F93EFEA05}"/>
                </a:ext>
              </a:extLst>
            </p:cNvPr>
            <p:cNvSpPr/>
            <p:nvPr/>
          </p:nvSpPr>
          <p:spPr>
            <a:xfrm>
              <a:off x="3595794" y="4033070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E0C6A73-6E29-957D-5988-7CEF02C8C4CC}"/>
                </a:ext>
              </a:extLst>
            </p:cNvPr>
            <p:cNvSpPr/>
            <p:nvPr/>
          </p:nvSpPr>
          <p:spPr>
            <a:xfrm>
              <a:off x="3595794" y="2796218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673041-AD3F-EE81-E885-3C3194B8792D}"/>
                </a:ext>
              </a:extLst>
            </p:cNvPr>
            <p:cNvSpPr/>
            <p:nvPr/>
          </p:nvSpPr>
          <p:spPr>
            <a:xfrm>
              <a:off x="3595794" y="4659371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6F4F06-8B18-4968-6BBD-CBC5C18C1FF9}"/>
                </a:ext>
              </a:extLst>
            </p:cNvPr>
            <p:cNvSpPr/>
            <p:nvPr/>
          </p:nvSpPr>
          <p:spPr>
            <a:xfrm>
              <a:off x="4197111" y="344539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C62EA3-6BB4-47F3-C425-B6621F31EFB1}"/>
                </a:ext>
              </a:extLst>
            </p:cNvPr>
            <p:cNvSpPr/>
            <p:nvPr/>
          </p:nvSpPr>
          <p:spPr>
            <a:xfrm>
              <a:off x="4197111" y="3617574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3BDC52-F9D1-D08C-9716-3F80D0F08E93}"/>
                </a:ext>
              </a:extLst>
            </p:cNvPr>
            <p:cNvSpPr/>
            <p:nvPr/>
          </p:nvSpPr>
          <p:spPr>
            <a:xfrm>
              <a:off x="4197819" y="3792020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ouble Brace 31">
              <a:extLst>
                <a:ext uri="{FF2B5EF4-FFF2-40B4-BE49-F238E27FC236}">
                  <a16:creationId xmlns:a16="http://schemas.microsoft.com/office/drawing/2014/main" id="{DF68BCD6-40AB-BFD9-1B63-E901A34460A1}"/>
                </a:ext>
              </a:extLst>
            </p:cNvPr>
            <p:cNvSpPr/>
            <p:nvPr/>
          </p:nvSpPr>
          <p:spPr>
            <a:xfrm>
              <a:off x="2990347" y="2109567"/>
              <a:ext cx="2422162" cy="3191128"/>
            </a:xfrm>
            <a:prstGeom prst="bracePair">
              <a:avLst/>
            </a:prstGeom>
            <a:noFill/>
            <a:ln w="254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7CEC6A-5F70-7D82-F148-E03930AACDD4}"/>
              </a:ext>
            </a:extLst>
          </p:cNvPr>
          <p:cNvGrpSpPr/>
          <p:nvPr/>
        </p:nvGrpSpPr>
        <p:grpSpPr>
          <a:xfrm>
            <a:off x="4282295" y="3779579"/>
            <a:ext cx="416458" cy="307819"/>
            <a:chOff x="4156809" y="3823710"/>
            <a:chExt cx="595564" cy="401760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7C835BF0-5C18-C484-6E10-9F92D052A480}"/>
                </a:ext>
              </a:extLst>
            </p:cNvPr>
            <p:cNvSpPr/>
            <p:nvPr/>
          </p:nvSpPr>
          <p:spPr>
            <a:xfrm>
              <a:off x="4156809" y="3824842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76047C92-925D-2B32-D916-CEC3B4E5633F}"/>
                </a:ext>
              </a:extLst>
            </p:cNvPr>
            <p:cNvSpPr/>
            <p:nvPr/>
          </p:nvSpPr>
          <p:spPr>
            <a:xfrm>
              <a:off x="4423392" y="3823710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F03753-514B-C32D-ED9C-F7B9F33B7F84}"/>
              </a:ext>
            </a:extLst>
          </p:cNvPr>
          <p:cNvGrpSpPr/>
          <p:nvPr/>
        </p:nvGrpSpPr>
        <p:grpSpPr>
          <a:xfrm>
            <a:off x="7715029" y="3773116"/>
            <a:ext cx="416458" cy="307819"/>
            <a:chOff x="4156809" y="3823710"/>
            <a:chExt cx="595564" cy="401760"/>
          </a:xfrm>
        </p:grpSpPr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29025A9B-D8DD-E6F8-C4A9-5B61814B4792}"/>
                </a:ext>
              </a:extLst>
            </p:cNvPr>
            <p:cNvSpPr/>
            <p:nvPr/>
          </p:nvSpPr>
          <p:spPr>
            <a:xfrm>
              <a:off x="4156809" y="3824842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0DFC916A-BA50-4BA7-44B0-6AF77A56E055}"/>
                </a:ext>
              </a:extLst>
            </p:cNvPr>
            <p:cNvSpPr/>
            <p:nvPr/>
          </p:nvSpPr>
          <p:spPr>
            <a:xfrm>
              <a:off x="4423392" y="3823710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578819-5798-B465-FC51-9E7A38EA5502}"/>
              </a:ext>
            </a:extLst>
          </p:cNvPr>
          <p:cNvSpPr/>
          <p:nvPr/>
        </p:nvSpPr>
        <p:spPr>
          <a:xfrm>
            <a:off x="9104513" y="3675626"/>
            <a:ext cx="1256637" cy="46172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Optimal Observation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D1D5AF-5EA5-D648-5A0B-40B090D82E10}"/>
              </a:ext>
            </a:extLst>
          </p:cNvPr>
          <p:cNvGrpSpPr/>
          <p:nvPr/>
        </p:nvGrpSpPr>
        <p:grpSpPr>
          <a:xfrm>
            <a:off x="5475888" y="2317125"/>
            <a:ext cx="1266115" cy="3231860"/>
            <a:chOff x="5467677" y="2280245"/>
            <a:chExt cx="1266115" cy="32318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F7E22FB-0BA2-BD6B-F7E2-9C8EB586EFBC}"/>
                </a:ext>
              </a:extLst>
            </p:cNvPr>
            <p:cNvGrpSpPr/>
            <p:nvPr/>
          </p:nvGrpSpPr>
          <p:grpSpPr>
            <a:xfrm>
              <a:off x="5467677" y="2280245"/>
              <a:ext cx="1256639" cy="3231860"/>
              <a:chOff x="5827542" y="2524688"/>
              <a:chExt cx="1256639" cy="3231860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4DE0A2A-757A-2C80-4B7E-9533E24911E9}"/>
                  </a:ext>
                </a:extLst>
              </p:cNvPr>
              <p:cNvSpPr/>
              <p:nvPr/>
            </p:nvSpPr>
            <p:spPr>
              <a:xfrm>
                <a:off x="5827544" y="2524688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Current Model</a:t>
                </a:r>
              </a:p>
            </p:txBody>
          </p:sp>
          <p:sp>
            <p:nvSpPr>
              <p:cNvPr id="38" name="Plus Sign 37">
                <a:extLst>
                  <a:ext uri="{FF2B5EF4-FFF2-40B4-BE49-F238E27FC236}">
                    <a16:creationId xmlns:a16="http://schemas.microsoft.com/office/drawing/2014/main" id="{5A2005F8-9B21-7F3E-ADC7-FCA43E3F1C17}"/>
                  </a:ext>
                </a:extLst>
              </p:cNvPr>
              <p:cNvSpPr/>
              <p:nvPr/>
            </p:nvSpPr>
            <p:spPr>
              <a:xfrm>
                <a:off x="6291371" y="3294175"/>
                <a:ext cx="328981" cy="307819"/>
              </a:xfrm>
              <a:prstGeom prst="mathPlu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FCEA5E9-D038-3384-9152-ED07DA7DE4D2}"/>
                  </a:ext>
                </a:extLst>
              </p:cNvPr>
              <p:cNvSpPr/>
              <p:nvPr/>
            </p:nvSpPr>
            <p:spPr>
              <a:xfrm>
                <a:off x="5827542" y="5294822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Utility Function</a:t>
                </a:r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EE7F1AE-9702-889E-3CCD-BBBCAEE7AE6A}"/>
                </a:ext>
              </a:extLst>
            </p:cNvPr>
            <p:cNvSpPr/>
            <p:nvPr/>
          </p:nvSpPr>
          <p:spPr>
            <a:xfrm>
              <a:off x="5477155" y="3665312"/>
              <a:ext cx="1256637" cy="461726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Current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AFB55BFB-070F-F390-FFC4-C7B0BDE9F0D4}"/>
                </a:ext>
              </a:extLst>
            </p:cNvPr>
            <p:cNvSpPr/>
            <p:nvPr/>
          </p:nvSpPr>
          <p:spPr>
            <a:xfrm>
              <a:off x="5940982" y="4434799"/>
              <a:ext cx="328981" cy="307819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09" y="4241386"/>
            <a:ext cx="3131470" cy="706900"/>
          </a:xfrm>
          <a:prstGeom prst="rect">
            <a:avLst/>
          </a:prstGeom>
        </p:spPr>
      </p:pic>
      <p:pic>
        <p:nvPicPr>
          <p:cNvPr id="56" name="Picture 5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51AE29-D1C3-0C83-04A2-ADC01B1FF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3" r="18135" b="-12648"/>
          <a:stretch/>
        </p:blipFill>
        <p:spPr>
          <a:xfrm>
            <a:off x="6887518" y="2149835"/>
            <a:ext cx="181069" cy="796306"/>
          </a:xfrm>
          <a:prstGeom prst="rect">
            <a:avLst/>
          </a:prstGeom>
        </p:spPr>
      </p:pic>
      <p:pic>
        <p:nvPicPr>
          <p:cNvPr id="57" name="Picture 5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8E4F1D5-F6C1-8E8B-9D94-8CFAB690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1" t="-3" r="8093"/>
          <a:stretch/>
        </p:blipFill>
        <p:spPr>
          <a:xfrm>
            <a:off x="6890866" y="3615084"/>
            <a:ext cx="230045" cy="706901"/>
          </a:xfrm>
          <a:prstGeom prst="rect">
            <a:avLst/>
          </a:prstGeom>
        </p:spPr>
      </p:pic>
      <p:pic>
        <p:nvPicPr>
          <p:cNvPr id="58" name="Picture 5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CC5D6EE-9BFD-9561-8805-E2A79658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1" r="34130"/>
          <a:stretch/>
        </p:blipFill>
        <p:spPr>
          <a:xfrm>
            <a:off x="6890866" y="4990928"/>
            <a:ext cx="208230" cy="706900"/>
          </a:xfrm>
          <a:prstGeom prst="rect">
            <a:avLst/>
          </a:prstGeom>
        </p:spPr>
      </p:pic>
      <p:pic>
        <p:nvPicPr>
          <p:cNvPr id="59" name="Picture 5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1A040D8-5983-B957-6C12-4D11405F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9"/>
          <a:stretch/>
        </p:blipFill>
        <p:spPr>
          <a:xfrm>
            <a:off x="1482600" y="2148789"/>
            <a:ext cx="3131470" cy="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1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Bayesian Active Learning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321E6A-61D4-39B5-3ADA-EB52D72986FA}"/>
              </a:ext>
            </a:extLst>
          </p:cNvPr>
          <p:cNvGrpSpPr/>
          <p:nvPr/>
        </p:nvGrpSpPr>
        <p:grpSpPr>
          <a:xfrm>
            <a:off x="1330087" y="2398482"/>
            <a:ext cx="2422162" cy="3191128"/>
            <a:chOff x="2990347" y="2109567"/>
            <a:chExt cx="2422162" cy="31911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5053C4E-B065-3B3D-6D29-0DC980B54689}"/>
                </a:ext>
              </a:extLst>
            </p:cNvPr>
            <p:cNvSpPr/>
            <p:nvPr/>
          </p:nvSpPr>
          <p:spPr>
            <a:xfrm>
              <a:off x="3595795" y="2167654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B169C95-7BB5-154B-6606-7A8F93EFEA05}"/>
                </a:ext>
              </a:extLst>
            </p:cNvPr>
            <p:cNvSpPr/>
            <p:nvPr/>
          </p:nvSpPr>
          <p:spPr>
            <a:xfrm>
              <a:off x="3595794" y="4033070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E0C6A73-6E29-957D-5988-7CEF02C8C4CC}"/>
                </a:ext>
              </a:extLst>
            </p:cNvPr>
            <p:cNvSpPr/>
            <p:nvPr/>
          </p:nvSpPr>
          <p:spPr>
            <a:xfrm>
              <a:off x="3595794" y="2796218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673041-AD3F-EE81-E885-3C3194B8792D}"/>
                </a:ext>
              </a:extLst>
            </p:cNvPr>
            <p:cNvSpPr/>
            <p:nvPr/>
          </p:nvSpPr>
          <p:spPr>
            <a:xfrm>
              <a:off x="3595794" y="4659371"/>
              <a:ext cx="1256637" cy="46172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Potential Observation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6F4F06-8B18-4968-6BBD-CBC5C18C1FF9}"/>
                </a:ext>
              </a:extLst>
            </p:cNvPr>
            <p:cNvSpPr/>
            <p:nvPr/>
          </p:nvSpPr>
          <p:spPr>
            <a:xfrm>
              <a:off x="4197111" y="344539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C62EA3-6BB4-47F3-C425-B6621F31EFB1}"/>
                </a:ext>
              </a:extLst>
            </p:cNvPr>
            <p:cNvSpPr/>
            <p:nvPr/>
          </p:nvSpPr>
          <p:spPr>
            <a:xfrm>
              <a:off x="4197111" y="3617574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3BDC52-F9D1-D08C-9716-3F80D0F08E93}"/>
                </a:ext>
              </a:extLst>
            </p:cNvPr>
            <p:cNvSpPr/>
            <p:nvPr/>
          </p:nvSpPr>
          <p:spPr>
            <a:xfrm>
              <a:off x="4197819" y="3792020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ouble Brace 31">
              <a:extLst>
                <a:ext uri="{FF2B5EF4-FFF2-40B4-BE49-F238E27FC236}">
                  <a16:creationId xmlns:a16="http://schemas.microsoft.com/office/drawing/2014/main" id="{DF68BCD6-40AB-BFD9-1B63-E901A34460A1}"/>
                </a:ext>
              </a:extLst>
            </p:cNvPr>
            <p:cNvSpPr/>
            <p:nvPr/>
          </p:nvSpPr>
          <p:spPr>
            <a:xfrm>
              <a:off x="2990347" y="2109567"/>
              <a:ext cx="2422162" cy="3191128"/>
            </a:xfrm>
            <a:prstGeom prst="bracePair">
              <a:avLst/>
            </a:prstGeom>
            <a:noFill/>
            <a:ln w="254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7CEC6A-5F70-7D82-F148-E03930AACDD4}"/>
              </a:ext>
            </a:extLst>
          </p:cNvPr>
          <p:cNvGrpSpPr/>
          <p:nvPr/>
        </p:nvGrpSpPr>
        <p:grpSpPr>
          <a:xfrm>
            <a:off x="4282295" y="3779579"/>
            <a:ext cx="416458" cy="307819"/>
            <a:chOff x="4156809" y="3823710"/>
            <a:chExt cx="595564" cy="401760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7C835BF0-5C18-C484-6E10-9F92D052A480}"/>
                </a:ext>
              </a:extLst>
            </p:cNvPr>
            <p:cNvSpPr/>
            <p:nvPr/>
          </p:nvSpPr>
          <p:spPr>
            <a:xfrm>
              <a:off x="4156809" y="3824842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76047C92-925D-2B32-D916-CEC3B4E5633F}"/>
                </a:ext>
              </a:extLst>
            </p:cNvPr>
            <p:cNvSpPr/>
            <p:nvPr/>
          </p:nvSpPr>
          <p:spPr>
            <a:xfrm>
              <a:off x="4423392" y="3823710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F03753-514B-C32D-ED9C-F7B9F33B7F84}"/>
              </a:ext>
            </a:extLst>
          </p:cNvPr>
          <p:cNvGrpSpPr/>
          <p:nvPr/>
        </p:nvGrpSpPr>
        <p:grpSpPr>
          <a:xfrm>
            <a:off x="7715029" y="3773116"/>
            <a:ext cx="416458" cy="307819"/>
            <a:chOff x="4156809" y="3823710"/>
            <a:chExt cx="595564" cy="401760"/>
          </a:xfrm>
        </p:grpSpPr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29025A9B-D8DD-E6F8-C4A9-5B61814B4792}"/>
                </a:ext>
              </a:extLst>
            </p:cNvPr>
            <p:cNvSpPr/>
            <p:nvPr/>
          </p:nvSpPr>
          <p:spPr>
            <a:xfrm>
              <a:off x="4156809" y="3824842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0DFC916A-BA50-4BA7-44B0-6AF77A56E055}"/>
                </a:ext>
              </a:extLst>
            </p:cNvPr>
            <p:cNvSpPr/>
            <p:nvPr/>
          </p:nvSpPr>
          <p:spPr>
            <a:xfrm>
              <a:off x="4423392" y="3823710"/>
              <a:ext cx="328981" cy="400628"/>
            </a:xfrm>
            <a:prstGeom prst="chevron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578819-5798-B465-FC51-9E7A38EA5502}"/>
              </a:ext>
            </a:extLst>
          </p:cNvPr>
          <p:cNvSpPr/>
          <p:nvPr/>
        </p:nvSpPr>
        <p:spPr>
          <a:xfrm>
            <a:off x="9104513" y="3675626"/>
            <a:ext cx="1256637" cy="46172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Optimal Observation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D1D5AF-5EA5-D648-5A0B-40B090D82E10}"/>
              </a:ext>
            </a:extLst>
          </p:cNvPr>
          <p:cNvGrpSpPr/>
          <p:nvPr/>
        </p:nvGrpSpPr>
        <p:grpSpPr>
          <a:xfrm>
            <a:off x="5475888" y="2317125"/>
            <a:ext cx="1266115" cy="3231860"/>
            <a:chOff x="5467677" y="2280245"/>
            <a:chExt cx="1266115" cy="32318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F7E22FB-0BA2-BD6B-F7E2-9C8EB586EFBC}"/>
                </a:ext>
              </a:extLst>
            </p:cNvPr>
            <p:cNvGrpSpPr/>
            <p:nvPr/>
          </p:nvGrpSpPr>
          <p:grpSpPr>
            <a:xfrm>
              <a:off x="5467677" y="2280245"/>
              <a:ext cx="1256639" cy="3231860"/>
              <a:chOff x="5827542" y="2524688"/>
              <a:chExt cx="1256639" cy="3231860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4DE0A2A-757A-2C80-4B7E-9533E24911E9}"/>
                  </a:ext>
                </a:extLst>
              </p:cNvPr>
              <p:cNvSpPr/>
              <p:nvPr/>
            </p:nvSpPr>
            <p:spPr>
              <a:xfrm>
                <a:off x="5827544" y="2524688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Current Model</a:t>
                </a:r>
              </a:p>
            </p:txBody>
          </p:sp>
          <p:sp>
            <p:nvSpPr>
              <p:cNvPr id="38" name="Plus Sign 37">
                <a:extLst>
                  <a:ext uri="{FF2B5EF4-FFF2-40B4-BE49-F238E27FC236}">
                    <a16:creationId xmlns:a16="http://schemas.microsoft.com/office/drawing/2014/main" id="{5A2005F8-9B21-7F3E-ADC7-FCA43E3F1C17}"/>
                  </a:ext>
                </a:extLst>
              </p:cNvPr>
              <p:cNvSpPr/>
              <p:nvPr/>
            </p:nvSpPr>
            <p:spPr>
              <a:xfrm>
                <a:off x="6291371" y="3294175"/>
                <a:ext cx="328981" cy="307819"/>
              </a:xfrm>
              <a:prstGeom prst="mathPlu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FCEA5E9-D038-3384-9152-ED07DA7DE4D2}"/>
                  </a:ext>
                </a:extLst>
              </p:cNvPr>
              <p:cNvSpPr/>
              <p:nvPr/>
            </p:nvSpPr>
            <p:spPr>
              <a:xfrm>
                <a:off x="5827542" y="5294822"/>
                <a:ext cx="1256637" cy="46172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Utility Function</a:t>
                </a:r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EE7F1AE-9702-889E-3CCD-BBBCAEE7AE6A}"/>
                </a:ext>
              </a:extLst>
            </p:cNvPr>
            <p:cNvSpPr/>
            <p:nvPr/>
          </p:nvSpPr>
          <p:spPr>
            <a:xfrm>
              <a:off x="5477155" y="3665312"/>
              <a:ext cx="1256637" cy="461726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Current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AFB55BFB-070F-F390-FFC4-C7B0BDE9F0D4}"/>
                </a:ext>
              </a:extLst>
            </p:cNvPr>
            <p:cNvSpPr/>
            <p:nvPr/>
          </p:nvSpPr>
          <p:spPr>
            <a:xfrm>
              <a:off x="5940982" y="4434799"/>
              <a:ext cx="328981" cy="307819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09" y="4241386"/>
            <a:ext cx="3131470" cy="706900"/>
          </a:xfrm>
          <a:prstGeom prst="rect">
            <a:avLst/>
          </a:prstGeom>
        </p:spPr>
      </p:pic>
      <p:pic>
        <p:nvPicPr>
          <p:cNvPr id="56" name="Picture 5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51AE29-D1C3-0C83-04A2-ADC01B1FF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3" r="18135" b="-12648"/>
          <a:stretch/>
        </p:blipFill>
        <p:spPr>
          <a:xfrm>
            <a:off x="6887518" y="2149835"/>
            <a:ext cx="181069" cy="796306"/>
          </a:xfrm>
          <a:prstGeom prst="rect">
            <a:avLst/>
          </a:prstGeom>
        </p:spPr>
      </p:pic>
      <p:pic>
        <p:nvPicPr>
          <p:cNvPr id="57" name="Picture 5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8E4F1D5-F6C1-8E8B-9D94-8CFAB690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1" t="-3" r="8093"/>
          <a:stretch/>
        </p:blipFill>
        <p:spPr>
          <a:xfrm>
            <a:off x="6890866" y="3615084"/>
            <a:ext cx="230045" cy="706901"/>
          </a:xfrm>
          <a:prstGeom prst="rect">
            <a:avLst/>
          </a:prstGeom>
        </p:spPr>
      </p:pic>
      <p:pic>
        <p:nvPicPr>
          <p:cNvPr id="58" name="Picture 5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CC5D6EE-9BFD-9561-8805-E2A79658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1" r="34130"/>
          <a:stretch/>
        </p:blipFill>
        <p:spPr>
          <a:xfrm>
            <a:off x="6890866" y="4990928"/>
            <a:ext cx="208230" cy="706900"/>
          </a:xfrm>
          <a:prstGeom prst="rect">
            <a:avLst/>
          </a:prstGeom>
        </p:spPr>
      </p:pic>
      <p:sp>
        <p:nvSpPr>
          <p:cNvPr id="4" name="Arrow: U-Turn 3">
            <a:extLst>
              <a:ext uri="{FF2B5EF4-FFF2-40B4-BE49-F238E27FC236}">
                <a16:creationId xmlns:a16="http://schemas.microsoft.com/office/drawing/2014/main" id="{51379D0C-8165-E74C-F564-047C469DE28F}"/>
              </a:ext>
            </a:extLst>
          </p:cNvPr>
          <p:cNvSpPr/>
          <p:nvPr/>
        </p:nvSpPr>
        <p:spPr>
          <a:xfrm rot="10800000">
            <a:off x="2384611" y="5702838"/>
            <a:ext cx="7503460" cy="71422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0"/>
              <a:gd name="adj5" fmla="val 75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04296BB-882E-4B81-8110-37992B86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9"/>
          <a:stretch/>
        </p:blipFill>
        <p:spPr>
          <a:xfrm>
            <a:off x="1482600" y="2148789"/>
            <a:ext cx="3131470" cy="214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9FE94-A9B8-FBCB-85DE-EA9EE6A50A2E}"/>
              </a:ext>
            </a:extLst>
          </p:cNvPr>
          <p:cNvSpPr txBox="1"/>
          <p:nvPr/>
        </p:nvSpPr>
        <p:spPr>
          <a:xfrm>
            <a:off x="5715126" y="587528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241177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Currents</a:t>
            </a:r>
          </a:p>
        </p:txBody>
      </p:sp>
      <p:pic>
        <p:nvPicPr>
          <p:cNvPr id="4" name="Picture 3" descr="A comparison of a map of the earth&#10;&#10;Description automatically generated with medium confidence">
            <a:extLst>
              <a:ext uri="{FF2B5EF4-FFF2-40B4-BE49-F238E27FC236}">
                <a16:creationId xmlns:a16="http://schemas.microsoft.com/office/drawing/2014/main" id="{202C7C83-DE7F-72A9-93FC-73A40833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/>
          <a:stretch/>
        </p:blipFill>
        <p:spPr>
          <a:xfrm>
            <a:off x="1955547" y="1901474"/>
            <a:ext cx="8087037" cy="4164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0E896D-B458-BCCD-53E5-60C35A4A9298}"/>
              </a:ext>
            </a:extLst>
          </p:cNvPr>
          <p:cNvSpPr txBox="1"/>
          <p:nvPr/>
        </p:nvSpPr>
        <p:spPr>
          <a:xfrm>
            <a:off x="2727930" y="6267028"/>
            <a:ext cx="6736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Lilly, J. M. and Perez-</a:t>
            </a:r>
            <a:r>
              <a:rPr lang="en-GB" sz="1100" b="0" i="0" u="none" strike="noStrike" baseline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Brunius</a:t>
            </a:r>
            <a:r>
              <a:rPr lang="en-GB" sz="11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P. (2021). A gridded surface current product for the Gulf of Mexico</a:t>
            </a:r>
          </a:p>
          <a:p>
            <a:pPr algn="ctr"/>
            <a:r>
              <a:rPr lang="en-GB" sz="11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from consolidated drifter measurements, </a:t>
            </a:r>
            <a:r>
              <a:rPr lang="en-GB" sz="11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Earth System Science Data </a:t>
            </a:r>
            <a:r>
              <a:rPr lang="en-GB" sz="11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13(2): 645–669.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961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Utility Choices</a:t>
            </a:r>
          </a:p>
        </p:txBody>
      </p: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5" y="1858428"/>
            <a:ext cx="3131470" cy="706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3EA7A-F0A6-D778-1200-CE1FBC97EA4B}"/>
              </a:ext>
            </a:extLst>
          </p:cNvPr>
          <p:cNvSpPr txBox="1"/>
          <p:nvPr/>
        </p:nvSpPr>
        <p:spPr>
          <a:xfrm>
            <a:off x="2067493" y="2565328"/>
            <a:ext cx="8057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Utility should reflect the quality of the potential observation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w.r.t.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goal.</a:t>
            </a:r>
          </a:p>
        </p:txBody>
      </p:sp>
    </p:spTree>
    <p:extLst>
      <p:ext uri="{BB962C8B-B14F-4D97-AF65-F5344CB8AC3E}">
        <p14:creationId xmlns:p14="http://schemas.microsoft.com/office/powerpoint/2010/main" val="1342515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Utility Choices</a:t>
            </a:r>
          </a:p>
        </p:txBody>
      </p: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5" y="1858428"/>
            <a:ext cx="3131470" cy="706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3EA7A-F0A6-D778-1200-CE1FBC97EA4B}"/>
              </a:ext>
            </a:extLst>
          </p:cNvPr>
          <p:cNvSpPr txBox="1"/>
          <p:nvPr/>
        </p:nvSpPr>
        <p:spPr>
          <a:xfrm>
            <a:off x="5969252" y="3533838"/>
            <a:ext cx="5814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Var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Measure at the point where our latest model has the highest variance</a:t>
            </a:r>
          </a:p>
          <a:p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Integrated Var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Measure at the point where our latest model has the least total variance if we know the point’s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ED947-F416-9F84-66A3-4991A296F85F}"/>
              </a:ext>
            </a:extLst>
          </p:cNvPr>
          <p:cNvSpPr txBox="1"/>
          <p:nvPr/>
        </p:nvSpPr>
        <p:spPr>
          <a:xfrm>
            <a:off x="1084332" y="3272228"/>
            <a:ext cx="4059831" cy="24622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Learn an unknown function, maximise our “information”</a:t>
            </a:r>
          </a:p>
          <a:p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Utility Choices</a:t>
            </a:r>
          </a:p>
          <a:p>
            <a:endParaRPr lang="en-GB" sz="2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Integrated Variance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81E7E-ECBC-B1B0-E57E-789A8DB7475B}"/>
              </a:ext>
            </a:extLst>
          </p:cNvPr>
          <p:cNvSpPr txBox="1"/>
          <p:nvPr/>
        </p:nvSpPr>
        <p:spPr>
          <a:xfrm>
            <a:off x="2067493" y="2565328"/>
            <a:ext cx="8057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Utility should reflect the quality of the potential observation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w.r.t.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goal.</a:t>
            </a:r>
          </a:p>
        </p:txBody>
      </p:sp>
    </p:spTree>
    <p:extLst>
      <p:ext uri="{BB962C8B-B14F-4D97-AF65-F5344CB8AC3E}">
        <p14:creationId xmlns:p14="http://schemas.microsoft.com/office/powerpoint/2010/main" val="176575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Maximum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4DBCB-683D-8012-C96C-800FCB5E0FF9}"/>
              </a:ext>
            </a:extLst>
          </p:cNvPr>
          <p:cNvSpPr txBox="1"/>
          <p:nvPr/>
        </p:nvSpPr>
        <p:spPr>
          <a:xfrm>
            <a:off x="197224" y="2033843"/>
            <a:ext cx="11815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Var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Measure at the point where our latest model has the highest variance</a:t>
            </a:r>
          </a:p>
          <a:p>
            <a:pPr algn="ctr"/>
            <a:endPara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max_var_placement">
            <a:hlinkClick r:id="" action="ppaction://media"/>
            <a:extLst>
              <a:ext uri="{FF2B5EF4-FFF2-40B4-BE49-F238E27FC236}">
                <a16:creationId xmlns:a16="http://schemas.microsoft.com/office/drawing/2014/main" id="{CC59312D-2921-D19E-623E-7C7BD6825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80174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Maximum Integrated Variance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DB803-CE3B-AA6D-0D44-AB650843D657}"/>
              </a:ext>
            </a:extLst>
          </p:cNvPr>
          <p:cNvSpPr txBox="1"/>
          <p:nvPr/>
        </p:nvSpPr>
        <p:spPr>
          <a:xfrm>
            <a:off x="197224" y="2033843"/>
            <a:ext cx="1181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Int. Var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Measure at the point where our latest model has the least total variance if we know the point’s value</a:t>
            </a:r>
          </a:p>
        </p:txBody>
      </p:sp>
      <p:pic>
        <p:nvPicPr>
          <p:cNvPr id="6" name="max_int_var_placement">
            <a:hlinkClick r:id="" action="ppaction://media"/>
            <a:extLst>
              <a:ext uri="{FF2B5EF4-FFF2-40B4-BE49-F238E27FC236}">
                <a16:creationId xmlns:a16="http://schemas.microsoft.com/office/drawing/2014/main" id="{CE818335-5D0F-8DE7-BCD3-C267F5EBDC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80769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Myopic Policies</a:t>
            </a:r>
          </a:p>
        </p:txBody>
      </p: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5" y="1858428"/>
            <a:ext cx="3131470" cy="7069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76D148-D477-E544-497B-D1FDD1CCCDAB}"/>
              </a:ext>
            </a:extLst>
          </p:cNvPr>
          <p:cNvCxnSpPr>
            <a:cxnSpLocks/>
          </p:cNvCxnSpPr>
          <p:nvPr/>
        </p:nvCxnSpPr>
        <p:spPr>
          <a:xfrm flipV="1">
            <a:off x="6350000" y="2377440"/>
            <a:ext cx="416560" cy="477520"/>
          </a:xfrm>
          <a:prstGeom prst="straightConnector1">
            <a:avLst/>
          </a:prstGeom>
          <a:ln w="15875">
            <a:solidFill>
              <a:srgbClr val="B5121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759C47-3F69-E658-CB35-D93CEBD4C8F6}"/>
              </a:ext>
            </a:extLst>
          </p:cNvPr>
          <p:cNvSpPr txBox="1"/>
          <p:nvPr/>
        </p:nvSpPr>
        <p:spPr>
          <a:xfrm>
            <a:off x="4039646" y="2854960"/>
            <a:ext cx="462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consider the immediate observation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ED1E1-4C4C-D8A8-14CA-31814B6E2456}"/>
              </a:ext>
            </a:extLst>
          </p:cNvPr>
          <p:cNvSpPr txBox="1"/>
          <p:nvPr/>
        </p:nvSpPr>
        <p:spPr>
          <a:xfrm>
            <a:off x="197224" y="3429000"/>
            <a:ext cx="11797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Sequential Experiment Design / Active Learning is Myopic.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8B73B8D-D1E6-3C2B-285E-1A47C22F3B02}"/>
              </a:ext>
            </a:extLst>
          </p:cNvPr>
          <p:cNvSpPr/>
          <p:nvPr/>
        </p:nvSpPr>
        <p:spPr>
          <a:xfrm>
            <a:off x="8445200" y="4870785"/>
            <a:ext cx="3110305" cy="1192305"/>
          </a:xfrm>
          <a:prstGeom prst="cloudCallout">
            <a:avLst>
              <a:gd name="adj1" fmla="val -53821"/>
              <a:gd name="adj2" fmla="val -11131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00"/>
                </a:solidFill>
              </a:rPr>
              <a:t>Is this a problem?</a:t>
            </a:r>
          </a:p>
        </p:txBody>
      </p:sp>
    </p:spTree>
    <p:extLst>
      <p:ext uri="{BB962C8B-B14F-4D97-AF65-F5344CB8AC3E}">
        <p14:creationId xmlns:p14="http://schemas.microsoft.com/office/powerpoint/2010/main" val="361168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Myopic Policies</a:t>
            </a:r>
          </a:p>
        </p:txBody>
      </p:sp>
      <p:pic>
        <p:nvPicPr>
          <p:cNvPr id="55" name="Picture 5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63A0EA2-BD17-4823-7083-51425DFE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5" y="1858428"/>
            <a:ext cx="3131470" cy="7069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76D148-D477-E544-497B-D1FDD1CCCDAB}"/>
              </a:ext>
            </a:extLst>
          </p:cNvPr>
          <p:cNvCxnSpPr>
            <a:cxnSpLocks/>
          </p:cNvCxnSpPr>
          <p:nvPr/>
        </p:nvCxnSpPr>
        <p:spPr>
          <a:xfrm flipV="1">
            <a:off x="6350000" y="2377440"/>
            <a:ext cx="416560" cy="477520"/>
          </a:xfrm>
          <a:prstGeom prst="straightConnector1">
            <a:avLst/>
          </a:prstGeom>
          <a:ln w="15875">
            <a:solidFill>
              <a:srgbClr val="B5121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759C47-3F69-E658-CB35-D93CEBD4C8F6}"/>
              </a:ext>
            </a:extLst>
          </p:cNvPr>
          <p:cNvSpPr txBox="1"/>
          <p:nvPr/>
        </p:nvSpPr>
        <p:spPr>
          <a:xfrm>
            <a:off x="4039646" y="2854960"/>
            <a:ext cx="462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consider the immediate observation</a:t>
            </a:r>
          </a:p>
        </p:txBody>
      </p:sp>
      <p:pic>
        <p:nvPicPr>
          <p:cNvPr id="3" name="Picture 2" descr="A graph of a sample drifter trajectory&#10;&#10;Description automatically generated">
            <a:extLst>
              <a:ext uri="{FF2B5EF4-FFF2-40B4-BE49-F238E27FC236}">
                <a16:creationId xmlns:a16="http://schemas.microsoft.com/office/drawing/2014/main" id="{0FBE1D9B-2188-CF47-B4CC-A271251F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20" y="3900010"/>
            <a:ext cx="4046067" cy="2697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54322-3391-3365-115D-AA6DA3070561}"/>
              </a:ext>
            </a:extLst>
          </p:cNvPr>
          <p:cNvSpPr txBox="1"/>
          <p:nvPr/>
        </p:nvSpPr>
        <p:spPr>
          <a:xfrm>
            <a:off x="1557195" y="4556202"/>
            <a:ext cx="4282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be sensible to incorporate the future observations of a drifter…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BACB7-A921-F11F-459C-8C506115A53A}"/>
              </a:ext>
            </a:extLst>
          </p:cNvPr>
          <p:cNvSpPr txBox="1"/>
          <p:nvPr/>
        </p:nvSpPr>
        <p:spPr>
          <a:xfrm>
            <a:off x="197224" y="3429000"/>
            <a:ext cx="11797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Sequential Experiment Design / Active Learning is Myopic.</a:t>
            </a:r>
          </a:p>
        </p:txBody>
      </p:sp>
    </p:spTree>
    <p:extLst>
      <p:ext uri="{BB962C8B-B14F-4D97-AF65-F5344CB8AC3E}">
        <p14:creationId xmlns:p14="http://schemas.microsoft.com/office/powerpoint/2010/main" val="2443800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D788A8-74D6-74A9-E1C7-700D324C6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BALLAST</a:t>
            </a:r>
          </a:p>
        </p:txBody>
      </p:sp>
    </p:spTree>
    <p:extLst>
      <p:ext uri="{BB962C8B-B14F-4D97-AF65-F5344CB8AC3E}">
        <p14:creationId xmlns:p14="http://schemas.microsoft.com/office/powerpoint/2010/main" val="1782031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6F483-4753-39AF-C5B8-2629962C0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4665" indent="0">
              <a:buNone/>
            </a:pPr>
            <a:r>
              <a:rPr lang="en-GB" sz="2800" dirty="0"/>
              <a:t>We need a policy that</a:t>
            </a:r>
          </a:p>
          <a:p>
            <a:pPr marL="599015" indent="-514350">
              <a:buAutoNum type="arabicPeriod"/>
            </a:pPr>
            <a:r>
              <a:rPr lang="en-GB" sz="2800" dirty="0"/>
              <a:t>Incorporates future observations of a placed drifter</a:t>
            </a:r>
          </a:p>
          <a:p>
            <a:pPr marL="599015" indent="-514350">
              <a:buAutoNum type="arabicPeriod"/>
            </a:pPr>
            <a:r>
              <a:rPr lang="en-GB" sz="2800" dirty="0"/>
              <a:t>Respects drifter trajectory structure</a:t>
            </a:r>
          </a:p>
          <a:p>
            <a:pPr marL="599015" indent="-514350">
              <a:buAutoNum type="arabicPeriod"/>
            </a:pPr>
            <a:r>
              <a:rPr lang="en-GB" sz="2800" dirty="0"/>
              <a:t>Avoids too much computational cost</a:t>
            </a:r>
          </a:p>
          <a:p>
            <a:pPr marL="599015" indent="-514350">
              <a:buAutoNum type="arabicPeriod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48141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894D-F87A-B85C-6D8E-7049C08F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6F483-4753-39AF-C5B8-2629962C0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3" y="2313990"/>
            <a:ext cx="9808000" cy="4544010"/>
          </a:xfrm>
        </p:spPr>
        <p:txBody>
          <a:bodyPr>
            <a:normAutofit/>
          </a:bodyPr>
          <a:lstStyle/>
          <a:p>
            <a:pPr marL="84665" indent="0">
              <a:buNone/>
            </a:pPr>
            <a:r>
              <a:rPr lang="en-GB" sz="2800" dirty="0"/>
              <a:t>We need a policy that</a:t>
            </a:r>
          </a:p>
          <a:p>
            <a:pPr marL="599015" indent="-514350">
              <a:buAutoNum type="arabicPeriod"/>
            </a:pPr>
            <a:r>
              <a:rPr lang="en-GB" sz="2800" dirty="0"/>
              <a:t>Incorporates future observations of a placed drifter</a:t>
            </a:r>
          </a:p>
          <a:p>
            <a:pPr marL="599015" indent="-514350">
              <a:buAutoNum type="arabicPeriod"/>
            </a:pPr>
            <a:r>
              <a:rPr lang="en-GB" sz="2800" dirty="0"/>
              <a:t>Respects drifter trajectory structure</a:t>
            </a:r>
          </a:p>
          <a:p>
            <a:pPr marL="599015" indent="-514350">
              <a:buAutoNum type="arabicPeriod"/>
            </a:pPr>
            <a:r>
              <a:rPr lang="en-GB" sz="2800" dirty="0"/>
              <a:t>Avoids too much computational cost</a:t>
            </a:r>
          </a:p>
          <a:p>
            <a:pPr marL="84665" indent="0">
              <a:buNone/>
            </a:pPr>
            <a:endParaRPr lang="en-GB" sz="2800" u="sng" dirty="0"/>
          </a:p>
          <a:p>
            <a:pPr marL="84665" indent="0">
              <a:buNone/>
            </a:pPr>
            <a:r>
              <a:rPr lang="en-GB" sz="2800" u="sng" dirty="0"/>
              <a:t>We propose</a:t>
            </a:r>
          </a:p>
          <a:p>
            <a:pPr marL="84665" indent="0">
              <a:buNone/>
            </a:pPr>
            <a:r>
              <a:rPr lang="en-GB" sz="2800" b="1" dirty="0">
                <a:highlight>
                  <a:srgbClr val="FFFF00"/>
                </a:highlight>
              </a:rPr>
              <a:t>BALLAST</a:t>
            </a:r>
            <a:r>
              <a:rPr lang="en-GB" sz="2800" dirty="0"/>
              <a:t>: Bayesian Active Learning with Look-ahead Amendment for Sea-drifter Trajectories</a:t>
            </a:r>
          </a:p>
        </p:txBody>
      </p:sp>
    </p:spTree>
    <p:extLst>
      <p:ext uri="{BB962C8B-B14F-4D97-AF65-F5344CB8AC3E}">
        <p14:creationId xmlns:p14="http://schemas.microsoft.com/office/powerpoint/2010/main" val="18497172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0B0C-F665-1FFE-85E0-153D69607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Still only consider the initial position</a:t>
            </a:r>
          </a:p>
          <a:p>
            <a:r>
              <a:rPr lang="en-GB" sz="3200" dirty="0"/>
              <a:t>Construct look-ahead using trajectory projections</a:t>
            </a:r>
          </a:p>
          <a:p>
            <a:r>
              <a:rPr lang="en-GB" sz="3200" dirty="0"/>
              <a:t>Compute utility using all projected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14022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Devices</a:t>
            </a:r>
          </a:p>
        </p:txBody>
      </p:sp>
      <p:pic>
        <p:nvPicPr>
          <p:cNvPr id="3074" name="Picture 2" descr="Buoy Mooring - Environmental Measurement Systems">
            <a:extLst>
              <a:ext uri="{FF2B5EF4-FFF2-40B4-BE49-F238E27FC236}">
                <a16:creationId xmlns:a16="http://schemas.microsoft.com/office/drawing/2014/main" id="{6130167A-7B19-1D86-E032-6E8B4E898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r="12035"/>
          <a:stretch/>
        </p:blipFill>
        <p:spPr bwMode="auto">
          <a:xfrm>
            <a:off x="1530036" y="2170289"/>
            <a:ext cx="3532098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obal Drifter Program">
            <a:extLst>
              <a:ext uri="{FF2B5EF4-FFF2-40B4-BE49-F238E27FC236}">
                <a16:creationId xmlns:a16="http://schemas.microsoft.com/office/drawing/2014/main" id="{3B5FE6C8-6B2F-484D-6E14-E9B69D08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65" y="2170289"/>
            <a:ext cx="3532099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6EA04-06E2-AF8E-6C6C-86C03C539A59}"/>
              </a:ext>
            </a:extLst>
          </p:cNvPr>
          <p:cNvSpPr txBox="1"/>
          <p:nvPr/>
        </p:nvSpPr>
        <p:spPr>
          <a:xfrm>
            <a:off x="2571367" y="530930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  <a:cs typeface="Times New Roman" panose="02020603050405020304" pitchFamily="18" charset="0"/>
              </a:rPr>
              <a:t>Mooring Buoy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(Eulerian)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0AF50-8C50-EE51-FAE7-0225A0322641}"/>
              </a:ext>
            </a:extLst>
          </p:cNvPr>
          <p:cNvSpPr txBox="1"/>
          <p:nvPr/>
        </p:nvSpPr>
        <p:spPr>
          <a:xfrm>
            <a:off x="8171199" y="5309303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Drogued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 Drifter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Lagrangian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E19EF-63B9-821C-BA97-1BAD7E77BC47}"/>
              </a:ext>
            </a:extLst>
          </p:cNvPr>
          <p:cNvSpPr txBox="1"/>
          <p:nvPr/>
        </p:nvSpPr>
        <p:spPr>
          <a:xfrm>
            <a:off x="1103133" y="6166689"/>
            <a:ext cx="4385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https://www.fondriest.com/environmental-measurements/monitoring-equipment/buoy-mooring/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8DBED-8343-64E3-1D54-1CFAF6E86A80}"/>
              </a:ext>
            </a:extLst>
          </p:cNvPr>
          <p:cNvSpPr txBox="1"/>
          <p:nvPr/>
        </p:nvSpPr>
        <p:spPr>
          <a:xfrm>
            <a:off x="7276635" y="6166689"/>
            <a:ext cx="3238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https://www.aoml.noaa.gov/global-drifter-program/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37366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70134305-8888-5103-BD33-997C6D2F4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27" y="4645590"/>
            <a:ext cx="7971793" cy="134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0B0C-F665-1FFE-85E0-153D69607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Still only consider the initial position</a:t>
            </a:r>
          </a:p>
          <a:p>
            <a:r>
              <a:rPr lang="en-GB" sz="3200" dirty="0"/>
              <a:t>Construct look-ahead using trajectory projections</a:t>
            </a:r>
          </a:p>
          <a:p>
            <a:r>
              <a:rPr lang="en-GB" sz="3200" dirty="0"/>
              <a:t>Compute utility using all projected observations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C26674-7BAC-B412-4992-8D203E46457E}"/>
              </a:ext>
            </a:extLst>
          </p:cNvPr>
          <p:cNvCxnSpPr>
            <a:cxnSpLocks/>
          </p:cNvCxnSpPr>
          <p:nvPr/>
        </p:nvCxnSpPr>
        <p:spPr>
          <a:xfrm flipV="1">
            <a:off x="2330824" y="5854681"/>
            <a:ext cx="1226371" cy="238760"/>
          </a:xfrm>
          <a:prstGeom prst="straightConnector1">
            <a:avLst/>
          </a:prstGeom>
          <a:ln w="15875">
            <a:solidFill>
              <a:srgbClr val="B5121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29B59B-D77C-4E44-4116-6099C5C32AF6}"/>
              </a:ext>
            </a:extLst>
          </p:cNvPr>
          <p:cNvSpPr txBox="1"/>
          <p:nvPr/>
        </p:nvSpPr>
        <p:spPr>
          <a:xfrm>
            <a:off x="421474" y="6043246"/>
            <a:ext cx="381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consider the initial position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75F8B7-B887-E806-BB05-3E8D49CD8914}"/>
              </a:ext>
            </a:extLst>
          </p:cNvPr>
          <p:cNvCxnSpPr>
            <a:cxnSpLocks/>
            <a:endCxn id="14" idx="1"/>
          </p:cNvCxnSpPr>
          <p:nvPr/>
        </p:nvCxnSpPr>
        <p:spPr>
          <a:xfrm flipH="1">
            <a:off x="6833494" y="4371330"/>
            <a:ext cx="1026707" cy="430824"/>
          </a:xfrm>
          <a:prstGeom prst="straightConnector1">
            <a:avLst/>
          </a:prstGeom>
          <a:ln w="15875">
            <a:solidFill>
              <a:srgbClr val="B5121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B801FBD0-A426-92FE-0032-0FF85DC2EA5F}"/>
              </a:ext>
            </a:extLst>
          </p:cNvPr>
          <p:cNvSpPr/>
          <p:nvPr/>
        </p:nvSpPr>
        <p:spPr>
          <a:xfrm rot="5400000">
            <a:off x="6723786" y="4058966"/>
            <a:ext cx="219417" cy="1705793"/>
          </a:xfrm>
          <a:prstGeom prst="leftBracket">
            <a:avLst>
              <a:gd name="adj" fmla="val 18104"/>
            </a:avLst>
          </a:prstGeom>
          <a:ln w="15875">
            <a:solidFill>
              <a:srgbClr val="B512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C97ED-1E1A-7EAF-2A77-7594E978219F}"/>
              </a:ext>
            </a:extLst>
          </p:cNvPr>
          <p:cNvSpPr txBox="1"/>
          <p:nvPr/>
        </p:nvSpPr>
        <p:spPr>
          <a:xfrm>
            <a:off x="6115619" y="3999881"/>
            <a:ext cx="381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constructed look-ahead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4E9A99B2-C117-4FA3-B2DA-86735BC22240}"/>
              </a:ext>
            </a:extLst>
          </p:cNvPr>
          <p:cNvSpPr/>
          <p:nvPr/>
        </p:nvSpPr>
        <p:spPr>
          <a:xfrm rot="16200000">
            <a:off x="7326579" y="3810638"/>
            <a:ext cx="174676" cy="4005387"/>
          </a:xfrm>
          <a:prstGeom prst="leftBracket">
            <a:avLst>
              <a:gd name="adj" fmla="val 18104"/>
            </a:avLst>
          </a:prstGeom>
          <a:ln w="15875">
            <a:solidFill>
              <a:srgbClr val="B512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7BA93E-1638-F6AF-D05A-60180BB4E07E}"/>
              </a:ext>
            </a:extLst>
          </p:cNvPr>
          <p:cNvCxnSpPr>
            <a:cxnSpLocks/>
          </p:cNvCxnSpPr>
          <p:nvPr/>
        </p:nvCxnSpPr>
        <p:spPr>
          <a:xfrm flipH="1" flipV="1">
            <a:off x="7413917" y="5897497"/>
            <a:ext cx="969711" cy="281644"/>
          </a:xfrm>
          <a:prstGeom prst="straightConnector1">
            <a:avLst/>
          </a:prstGeom>
          <a:ln w="15875">
            <a:solidFill>
              <a:srgbClr val="B5121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EE2AAF-D655-0CF6-F76E-CCDCE9FACF7D}"/>
              </a:ext>
            </a:extLst>
          </p:cNvPr>
          <p:cNvSpPr txBox="1"/>
          <p:nvPr/>
        </p:nvSpPr>
        <p:spPr>
          <a:xfrm>
            <a:off x="5687773" y="6177191"/>
            <a:ext cx="55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utility computed with all projected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8741469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BD1B28D1-9E15-B56F-51D8-734380C0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8" y="1928378"/>
            <a:ext cx="7971793" cy="134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BALLAST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ln w="15875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84665" indent="0" algn="ctr">
                  <a:buNone/>
                </a:pPr>
                <a:r>
                  <a:rPr lang="en-GB" sz="3200" u="sng" dirty="0"/>
                  <a:t>Projection Construction</a:t>
                </a:r>
              </a:p>
              <a:p>
                <a:r>
                  <a:rPr lang="en-GB" sz="2800" dirty="0"/>
                  <a:t>Field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GB" sz="2800" b="1" dirty="0"/>
              </a:p>
              <a:p>
                <a:r>
                  <a:rPr lang="en-GB" sz="2800" dirty="0"/>
                  <a:t>Euler discretisation</a:t>
                </a:r>
              </a:p>
              <a:p>
                <a:r>
                  <a:rPr lang="en-GB" sz="2800" dirty="0"/>
                  <a:t>Step number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800" dirty="0"/>
              </a:p>
              <a:p>
                <a:r>
                  <a:rPr lang="en-GB" sz="2800" dirty="0"/>
                  <a:t>Step size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blipFill>
                <a:blip r:embed="rId3"/>
                <a:stretch>
                  <a:fillRect l="-140" r="-1404" b="-3476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ket 2">
            <a:extLst>
              <a:ext uri="{FF2B5EF4-FFF2-40B4-BE49-F238E27FC236}">
                <a16:creationId xmlns:a16="http://schemas.microsoft.com/office/drawing/2014/main" id="{6345FE7B-F324-349B-BAF9-4C63FF6EC8A7}"/>
              </a:ext>
            </a:extLst>
          </p:cNvPr>
          <p:cNvSpPr/>
          <p:nvPr/>
        </p:nvSpPr>
        <p:spPr>
          <a:xfrm rot="16200000">
            <a:off x="7132387" y="1926642"/>
            <a:ext cx="121183" cy="1765429"/>
          </a:xfrm>
          <a:prstGeom prst="leftBracket">
            <a:avLst>
              <a:gd name="adj" fmla="val 18104"/>
            </a:avLst>
          </a:prstGeom>
          <a:ln w="15875">
            <a:solidFill>
              <a:srgbClr val="B512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855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6BF5977F-ED4B-378A-97AA-305594155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8" y="1928378"/>
            <a:ext cx="7971793" cy="134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BALLAST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ln w="15875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84665" indent="0" algn="ctr">
                  <a:buNone/>
                </a:pPr>
                <a:r>
                  <a:rPr lang="en-GB" sz="3200" u="sng" dirty="0"/>
                  <a:t>Projection Construction</a:t>
                </a:r>
              </a:p>
              <a:p>
                <a:r>
                  <a:rPr lang="en-GB" sz="2800" dirty="0"/>
                  <a:t>Field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GB" sz="2800" b="1" dirty="0"/>
              </a:p>
              <a:p>
                <a:r>
                  <a:rPr lang="en-GB" sz="2800" dirty="0"/>
                  <a:t>Euler discretisation</a:t>
                </a:r>
              </a:p>
              <a:p>
                <a:r>
                  <a:rPr lang="en-GB" sz="2800" dirty="0"/>
                  <a:t>Step number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800" dirty="0"/>
              </a:p>
              <a:p>
                <a:r>
                  <a:rPr lang="en-GB" sz="2800" dirty="0"/>
                  <a:t>Step size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blipFill>
                <a:blip r:embed="rId3"/>
                <a:stretch>
                  <a:fillRect l="-140" r="-1404" b="-3476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03817F3-2C2C-DE5B-B867-306BC97C8A4C}"/>
              </a:ext>
            </a:extLst>
          </p:cNvPr>
          <p:cNvSpPr txBox="1">
            <a:spLocks/>
          </p:cNvSpPr>
          <p:nvPr/>
        </p:nvSpPr>
        <p:spPr>
          <a:xfrm>
            <a:off x="7010403" y="3500050"/>
            <a:ext cx="4323519" cy="29635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3200" u="sng" dirty="0"/>
              <a:t>Field Approximation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 err="1"/>
              <a:t>BALLASTn</a:t>
            </a:r>
            <a:br>
              <a:rPr lang="en-GB" sz="2800" dirty="0"/>
            </a:br>
            <a:r>
              <a:rPr lang="en-GB" sz="2800" dirty="0"/>
              <a:t>model average</a:t>
            </a:r>
          </a:p>
          <a:p>
            <a:pPr marL="84665" indent="0">
              <a:buNone/>
            </a:pPr>
            <a:endParaRPr lang="en-GB" sz="2800" dirty="0"/>
          </a:p>
        </p:txBody>
      </p:sp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0DB5A860-DCCA-9EC3-7E5B-938F51225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53" y="5235238"/>
            <a:ext cx="2199417" cy="895884"/>
          </a:xfrm>
          <a:prstGeom prst="rect">
            <a:avLst/>
          </a:prstGeom>
        </p:spPr>
      </p:pic>
      <p:sp>
        <p:nvSpPr>
          <p:cNvPr id="4" name="Left Bracket 3">
            <a:extLst>
              <a:ext uri="{FF2B5EF4-FFF2-40B4-BE49-F238E27FC236}">
                <a16:creationId xmlns:a16="http://schemas.microsoft.com/office/drawing/2014/main" id="{103632DC-B4C9-4B2F-727C-6858D6B9BACE}"/>
              </a:ext>
            </a:extLst>
          </p:cNvPr>
          <p:cNvSpPr/>
          <p:nvPr/>
        </p:nvSpPr>
        <p:spPr>
          <a:xfrm rot="16200000">
            <a:off x="7672203" y="2640381"/>
            <a:ext cx="93048" cy="417747"/>
          </a:xfrm>
          <a:prstGeom prst="leftBracket">
            <a:avLst>
              <a:gd name="adj" fmla="val 18104"/>
            </a:avLst>
          </a:prstGeom>
          <a:ln w="15875">
            <a:solidFill>
              <a:srgbClr val="B512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935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B929A1EC-9D67-1EDC-32F9-F7966A6B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8" y="1928378"/>
            <a:ext cx="7971793" cy="134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BALLAST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ln w="15875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84665" indent="0" algn="ctr">
                  <a:buNone/>
                </a:pPr>
                <a:r>
                  <a:rPr lang="en-GB" sz="3200" u="sng" dirty="0"/>
                  <a:t>Projection Construction</a:t>
                </a:r>
              </a:p>
              <a:p>
                <a:r>
                  <a:rPr lang="en-GB" sz="2800" dirty="0"/>
                  <a:t>Field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GB" sz="2800" b="1" dirty="0"/>
              </a:p>
              <a:p>
                <a:r>
                  <a:rPr lang="en-GB" sz="2800" dirty="0"/>
                  <a:t>Euler discretisation</a:t>
                </a:r>
              </a:p>
              <a:p>
                <a:r>
                  <a:rPr lang="en-GB" sz="2800" dirty="0"/>
                  <a:t>Step number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800" dirty="0"/>
              </a:p>
              <a:p>
                <a:r>
                  <a:rPr lang="en-GB" sz="2800" dirty="0"/>
                  <a:t>Step size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blipFill>
                <a:blip r:embed="rId3"/>
                <a:stretch>
                  <a:fillRect l="-140" r="-1404" b="-3476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03817F3-2C2C-DE5B-B867-306BC97C8A4C}"/>
              </a:ext>
            </a:extLst>
          </p:cNvPr>
          <p:cNvSpPr txBox="1">
            <a:spLocks/>
          </p:cNvSpPr>
          <p:nvPr/>
        </p:nvSpPr>
        <p:spPr>
          <a:xfrm>
            <a:off x="7010403" y="3500050"/>
            <a:ext cx="4323519" cy="29635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3200" u="sng" dirty="0"/>
              <a:t>Field Approximation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 err="1"/>
              <a:t>BALLASTn</a:t>
            </a:r>
            <a:br>
              <a:rPr lang="en-GB" sz="2800" dirty="0"/>
            </a:br>
            <a:r>
              <a:rPr lang="en-GB" sz="2800" dirty="0"/>
              <a:t>model average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/>
              <a:t>BALLASTs</a:t>
            </a:r>
            <a:br>
              <a:rPr lang="en-GB" sz="2800" dirty="0"/>
            </a:br>
            <a:r>
              <a:rPr lang="en-GB" sz="2800" dirty="0"/>
              <a:t>sample average</a:t>
            </a:r>
          </a:p>
        </p:txBody>
      </p:sp>
      <p:pic>
        <p:nvPicPr>
          <p:cNvPr id="9" name="Picture 8" descr="A black letter and equal sign&#10;&#10;Description automatically generated">
            <a:extLst>
              <a:ext uri="{FF2B5EF4-FFF2-40B4-BE49-F238E27FC236}">
                <a16:creationId xmlns:a16="http://schemas.microsoft.com/office/drawing/2014/main" id="{3831924D-E79E-152A-C2F4-75C50F284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38" y="3606934"/>
            <a:ext cx="4044286" cy="701766"/>
          </a:xfrm>
          <a:prstGeom prst="rect">
            <a:avLst/>
          </a:prstGeom>
        </p:spPr>
      </p:pic>
      <p:pic>
        <p:nvPicPr>
          <p:cNvPr id="10" name="Picture 9" descr="A close-up of a mathematical formula&#10;&#10;Description automatically generated">
            <a:extLst>
              <a:ext uri="{FF2B5EF4-FFF2-40B4-BE49-F238E27FC236}">
                <a16:creationId xmlns:a16="http://schemas.microsoft.com/office/drawing/2014/main" id="{2C9792DF-1608-5BAB-DE35-6AB0CF4C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3" t="-1" b="-1593"/>
          <a:stretch/>
        </p:blipFill>
        <p:spPr>
          <a:xfrm>
            <a:off x="7092351" y="4187715"/>
            <a:ext cx="4159621" cy="1073470"/>
          </a:xfrm>
          <a:prstGeom prst="rect">
            <a:avLst/>
          </a:prstGeom>
        </p:spPr>
      </p:pic>
      <p:sp>
        <p:nvSpPr>
          <p:cNvPr id="11" name="Left Bracket 10">
            <a:extLst>
              <a:ext uri="{FF2B5EF4-FFF2-40B4-BE49-F238E27FC236}">
                <a16:creationId xmlns:a16="http://schemas.microsoft.com/office/drawing/2014/main" id="{6BA92D23-8553-2F6C-EC5F-91DF322DDEE4}"/>
              </a:ext>
            </a:extLst>
          </p:cNvPr>
          <p:cNvSpPr/>
          <p:nvPr/>
        </p:nvSpPr>
        <p:spPr>
          <a:xfrm rot="16200000">
            <a:off x="7672203" y="2640381"/>
            <a:ext cx="93048" cy="417747"/>
          </a:xfrm>
          <a:prstGeom prst="leftBracket">
            <a:avLst>
              <a:gd name="adj" fmla="val 18104"/>
            </a:avLst>
          </a:prstGeom>
          <a:ln w="15875">
            <a:solidFill>
              <a:srgbClr val="B512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155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BALLAST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A2AC808-132D-8F78-5654-4BC14559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42" y="1949250"/>
            <a:ext cx="8090316" cy="1301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ln w="15875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84665" indent="0" algn="ctr">
                  <a:buNone/>
                </a:pPr>
                <a:r>
                  <a:rPr lang="en-GB" sz="3200" u="sng" dirty="0"/>
                  <a:t>Projection Construction</a:t>
                </a:r>
              </a:p>
              <a:p>
                <a:r>
                  <a:rPr lang="en-GB" sz="2800" dirty="0"/>
                  <a:t>Field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GB" sz="2800" b="1" dirty="0"/>
              </a:p>
              <a:p>
                <a:r>
                  <a:rPr lang="en-GB" sz="2800" dirty="0"/>
                  <a:t>Euler discretisation</a:t>
                </a:r>
              </a:p>
              <a:p>
                <a:r>
                  <a:rPr lang="en-GB" sz="2800" dirty="0"/>
                  <a:t>Step number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800" dirty="0"/>
              </a:p>
              <a:p>
                <a:r>
                  <a:rPr lang="en-GB" sz="2800" dirty="0"/>
                  <a:t>Step size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blipFill>
                <a:blip r:embed="rId3"/>
                <a:stretch>
                  <a:fillRect l="-140" r="-1404" b="-3476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03817F3-2C2C-DE5B-B867-306BC97C8A4C}"/>
              </a:ext>
            </a:extLst>
          </p:cNvPr>
          <p:cNvSpPr txBox="1">
            <a:spLocks/>
          </p:cNvSpPr>
          <p:nvPr/>
        </p:nvSpPr>
        <p:spPr>
          <a:xfrm>
            <a:off x="7010403" y="3500050"/>
            <a:ext cx="4323519" cy="29635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3200" u="sng" dirty="0"/>
              <a:t>Field Approximation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 err="1"/>
              <a:t>BALLASTn</a:t>
            </a:r>
            <a:br>
              <a:rPr lang="en-GB" sz="2800" dirty="0"/>
            </a:br>
            <a:r>
              <a:rPr lang="en-GB" sz="2800" dirty="0"/>
              <a:t>model average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/>
              <a:t>BALLASTs</a:t>
            </a:r>
            <a:br>
              <a:rPr lang="en-GB" sz="2800" dirty="0"/>
            </a:br>
            <a:r>
              <a:rPr lang="en-GB" sz="2800" dirty="0"/>
              <a:t>sample average</a:t>
            </a:r>
          </a:p>
        </p:txBody>
      </p:sp>
      <p:pic>
        <p:nvPicPr>
          <p:cNvPr id="9" name="Picture 8" descr="A black letter and equal sign&#10;&#10;Description automatically generated">
            <a:extLst>
              <a:ext uri="{FF2B5EF4-FFF2-40B4-BE49-F238E27FC236}">
                <a16:creationId xmlns:a16="http://schemas.microsoft.com/office/drawing/2014/main" id="{3831924D-E79E-152A-C2F4-75C50F284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38" y="3606934"/>
            <a:ext cx="4044286" cy="701766"/>
          </a:xfrm>
          <a:prstGeom prst="rect">
            <a:avLst/>
          </a:prstGeom>
        </p:spPr>
      </p:pic>
      <p:pic>
        <p:nvPicPr>
          <p:cNvPr id="11" name="Picture 10" descr="A colorful image of a graph&#10;&#10;Description automatically generated with medium confidence">
            <a:extLst>
              <a:ext uri="{FF2B5EF4-FFF2-40B4-BE49-F238E27FC236}">
                <a16:creationId xmlns:a16="http://schemas.microsoft.com/office/drawing/2014/main" id="{19ED64EF-FA8A-B744-5FE3-C186AA5BA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475867"/>
            <a:ext cx="10829365" cy="2861782"/>
          </a:xfrm>
          <a:prstGeom prst="rect">
            <a:avLst/>
          </a:prstGeom>
        </p:spPr>
      </p:pic>
      <p:pic>
        <p:nvPicPr>
          <p:cNvPr id="8" name="Picture 7" descr="A close-up of a mathematical formula&#10;&#10;Description automatically generated">
            <a:extLst>
              <a:ext uri="{FF2B5EF4-FFF2-40B4-BE49-F238E27FC236}">
                <a16:creationId xmlns:a16="http://schemas.microsoft.com/office/drawing/2014/main" id="{603245EB-3071-2DB7-468F-78A329FB8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3" t="-1" b="-1593"/>
          <a:stretch/>
        </p:blipFill>
        <p:spPr>
          <a:xfrm>
            <a:off x="7092351" y="4187715"/>
            <a:ext cx="4159621" cy="10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489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BALLAST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ln w="15875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84665" indent="0" algn="ctr">
                  <a:buNone/>
                </a:pPr>
                <a:r>
                  <a:rPr lang="en-GB" sz="3200" u="sng" dirty="0"/>
                  <a:t>Projection Construction</a:t>
                </a:r>
              </a:p>
              <a:p>
                <a:r>
                  <a:rPr lang="en-GB" sz="2800" dirty="0"/>
                  <a:t>Field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GB" sz="2800" b="1" dirty="0"/>
              </a:p>
              <a:p>
                <a:r>
                  <a:rPr lang="en-GB" sz="2800" dirty="0"/>
                  <a:t>Euler discretisation</a:t>
                </a:r>
              </a:p>
              <a:p>
                <a:r>
                  <a:rPr lang="en-GB" sz="2800" dirty="0"/>
                  <a:t>Step number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800" dirty="0"/>
              </a:p>
              <a:p>
                <a:r>
                  <a:rPr lang="en-GB" sz="2800" dirty="0"/>
                  <a:t>Step size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67D58F1-0885-C396-D41D-AAC4DBE3F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8080" y="3500050"/>
                <a:ext cx="4323519" cy="2963504"/>
              </a:xfrm>
              <a:blipFill>
                <a:blip r:embed="rId3"/>
                <a:stretch>
                  <a:fillRect l="-140" r="-1404" b="-3476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03817F3-2C2C-DE5B-B867-306BC97C8A4C}"/>
              </a:ext>
            </a:extLst>
          </p:cNvPr>
          <p:cNvSpPr txBox="1">
            <a:spLocks/>
          </p:cNvSpPr>
          <p:nvPr/>
        </p:nvSpPr>
        <p:spPr>
          <a:xfrm>
            <a:off x="7010403" y="3500050"/>
            <a:ext cx="4323519" cy="29635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3200" u="sng" dirty="0"/>
              <a:t>Field Approximation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 err="1"/>
              <a:t>BALLASTn</a:t>
            </a:r>
            <a:br>
              <a:rPr lang="en-GB" sz="2800" dirty="0"/>
            </a:br>
            <a:r>
              <a:rPr lang="en-GB" sz="2800" dirty="0"/>
              <a:t>model average</a:t>
            </a:r>
          </a:p>
          <a:p>
            <a:pPr marL="599015" indent="-514350">
              <a:buFont typeface="+mj-lt"/>
              <a:buAutoNum type="arabicPeriod"/>
            </a:pPr>
            <a:r>
              <a:rPr lang="en-GB" sz="2800" dirty="0"/>
              <a:t>BALLASTs</a:t>
            </a:r>
            <a:br>
              <a:rPr lang="en-GB" sz="2800" dirty="0"/>
            </a:br>
            <a:r>
              <a:rPr lang="en-GB" sz="2800" dirty="0"/>
              <a:t>sample average</a:t>
            </a: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C5E6AC61-A80B-041F-D5B0-984CD3A6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8" y="1928378"/>
            <a:ext cx="7971793" cy="13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4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7FFB-66C6-4971-407E-5795EAE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Sequential Experiment Design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0E62346-4598-B29F-467A-FA3E3DCDA3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C3F6-054B-A6E2-B5A9-0870C5A494BE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155E2DB-4975-85D9-C035-044F9895EE7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699C47-7513-290B-50C7-130290560516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B193528-F700-61EB-08CB-238EDE4DD0A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D79A3BA-9BC0-1236-4F0A-45D7209E3F0B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2B7B98-FA53-2F2C-13E7-5234D4B39324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042457C9-AA36-3C30-7E6E-B43EDBE12C08}"/>
              </a:ext>
            </a:extLst>
          </p:cNvPr>
          <p:cNvSpPr/>
          <p:nvPr/>
        </p:nvSpPr>
        <p:spPr>
          <a:xfrm flipH="1">
            <a:off x="8586293" y="2978055"/>
            <a:ext cx="1334754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C8204286-0F56-91B7-EADC-A07BDFE578CB}"/>
              </a:ext>
            </a:extLst>
          </p:cNvPr>
          <p:cNvSpPr/>
          <p:nvPr/>
        </p:nvSpPr>
        <p:spPr>
          <a:xfrm rot="16200000" flipH="1">
            <a:off x="2128518" y="3004877"/>
            <a:ext cx="1461820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2DD9F9F-0480-7732-2C05-6BA84856FC4D}"/>
              </a:ext>
            </a:extLst>
          </p:cNvPr>
          <p:cNvSpPr/>
          <p:nvPr/>
        </p:nvSpPr>
        <p:spPr>
          <a:xfrm rot="5400000">
            <a:off x="4896307" y="4094458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A6474FB-6F70-25A7-3A01-54C2E47859F3}"/>
              </a:ext>
            </a:extLst>
          </p:cNvPr>
          <p:cNvSpPr/>
          <p:nvPr/>
        </p:nvSpPr>
        <p:spPr>
          <a:xfrm rot="5400000">
            <a:off x="8675770" y="4121834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7260A2-C54C-880A-5CDA-2F46D7B6D366}"/>
              </a:ext>
            </a:extLst>
          </p:cNvPr>
          <p:cNvSpPr/>
          <p:nvPr/>
        </p:nvSpPr>
        <p:spPr>
          <a:xfrm>
            <a:off x="3476531" y="5868953"/>
            <a:ext cx="3301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 Regression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DC6E3-A33C-46AE-E81A-31CACD1013F8}"/>
              </a:ext>
            </a:extLst>
          </p:cNvPr>
          <p:cNvSpPr/>
          <p:nvPr/>
        </p:nvSpPr>
        <p:spPr>
          <a:xfrm>
            <a:off x="6839496" y="5876506"/>
            <a:ext cx="4030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Acquisition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34012-F979-9672-1182-711E74CF2FC9}"/>
              </a:ext>
            </a:extLst>
          </p:cNvPr>
          <p:cNvSpPr txBox="1"/>
          <p:nvPr/>
        </p:nvSpPr>
        <p:spPr>
          <a:xfrm rot="2585654">
            <a:off x="9456771" y="3147377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QUERY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7BA871-2D7C-14BC-243D-1EF4A8B4C5DC}"/>
              </a:ext>
            </a:extLst>
          </p:cNvPr>
          <p:cNvSpPr txBox="1"/>
          <p:nvPr/>
        </p:nvSpPr>
        <p:spPr>
          <a:xfrm rot="18748651">
            <a:off x="1958068" y="308588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OBSERVE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DFBAE2-5194-84EE-A94C-BEC9901BA0F9}"/>
              </a:ext>
            </a:extLst>
          </p:cNvPr>
          <p:cNvSpPr txBox="1">
            <a:spLocks/>
          </p:cNvSpPr>
          <p:nvPr/>
        </p:nvSpPr>
        <p:spPr>
          <a:xfrm>
            <a:off x="783773" y="1385817"/>
            <a:ext cx="2802909" cy="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6388"/>
              </a:lnSpc>
              <a:spcBef>
                <a:spcPts val="1000"/>
              </a:spcBef>
              <a:spcAft>
                <a:spcPts val="0"/>
              </a:spcAft>
              <a:buClr>
                <a:srgbClr val="B5121B"/>
              </a:buClr>
              <a:buSzPts val="3600"/>
              <a:buFont typeface="Calibri"/>
              <a:buNone/>
              <a:defRPr sz="4800" b="0" i="0" u="none" strike="noStrike" cap="none">
                <a:solidFill>
                  <a:srgbClr val="B512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/>
              <a:t>e.g. Active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EE8FB-B015-DD19-0D0D-46E1545449F1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193796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7A70-E3D7-D0E8-5AB0-6CE30330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Learning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CB1AA6B1-8C94-F8BE-6108-9E060B13F9D4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64210D-8C63-25B8-E597-3FD336E14170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  <p:pic>
        <p:nvPicPr>
          <p:cNvPr id="37" name="Picture 36" descr="A graph with blue arrows&#10;&#10;Description automatically generated">
            <a:extLst>
              <a:ext uri="{FF2B5EF4-FFF2-40B4-BE49-F238E27FC236}">
                <a16:creationId xmlns:a16="http://schemas.microsoft.com/office/drawing/2014/main" id="{7A6B5D20-2B8B-8C4A-A622-7ED87E73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3" y="207137"/>
            <a:ext cx="4233680" cy="34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4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9BF6-4CD6-3849-8D21-E0DBAD69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FEDF-88A8-8F1C-00E6-4BD37DA0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Learning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64F93E8-2436-E2A6-6669-D92F7A6BCFD9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194ED0-C0FC-25B5-0E7F-4CE2B2679CA7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DE80A32-AC2E-18A5-553A-876FCAFEB56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9224318A-6171-8750-54C7-2D386E34D179}"/>
              </a:ext>
            </a:extLst>
          </p:cNvPr>
          <p:cNvSpPr/>
          <p:nvPr/>
        </p:nvSpPr>
        <p:spPr>
          <a:xfrm rot="5400000">
            <a:off x="4896307" y="4094458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4140C3-1AD1-38E2-89E3-EF6DF49067CD}"/>
              </a:ext>
            </a:extLst>
          </p:cNvPr>
          <p:cNvSpPr/>
          <p:nvPr/>
        </p:nvSpPr>
        <p:spPr>
          <a:xfrm>
            <a:off x="3476531" y="5868953"/>
            <a:ext cx="3301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 Regression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27EC6-F8FD-40F6-6366-15E8628CA26E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  <p:pic>
        <p:nvPicPr>
          <p:cNvPr id="4" name="Picture 3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263986F6-6CCC-FF1E-AA5B-4DC637EB3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88" y="239222"/>
            <a:ext cx="4773177" cy="34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44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10583-4948-90B2-07D5-3378310E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1E97-D7A3-8524-F39B-DC9FA150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Learning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5D936BC-3994-AB63-94FF-EE8B8A9153D7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DC4D0C-126C-569A-A66E-D6E447A75B85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186B37F-017F-0533-58C9-EC7C204DE05F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341E6F4-2734-3684-106F-731165C13CEB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33B939D-7BAD-17EB-7BC2-563273625755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44BF6123-E35C-519D-65CE-ED812CE8D07F}"/>
              </a:ext>
            </a:extLst>
          </p:cNvPr>
          <p:cNvSpPr/>
          <p:nvPr/>
        </p:nvSpPr>
        <p:spPr>
          <a:xfrm rot="5400000">
            <a:off x="4896307" y="4094458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42B8AD-91AE-185E-10E0-7A43DE876EEA}"/>
              </a:ext>
            </a:extLst>
          </p:cNvPr>
          <p:cNvSpPr/>
          <p:nvPr/>
        </p:nvSpPr>
        <p:spPr>
          <a:xfrm rot="5400000">
            <a:off x="8675770" y="4121834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AF637E-A9F8-5F57-AEA0-01FCE01B494B}"/>
              </a:ext>
            </a:extLst>
          </p:cNvPr>
          <p:cNvSpPr/>
          <p:nvPr/>
        </p:nvSpPr>
        <p:spPr>
          <a:xfrm>
            <a:off x="3476531" y="5868953"/>
            <a:ext cx="3301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 Regression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74CB9-AFEA-B2AB-8388-CB68D9ED15D7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B7DD9DA5-CE8A-2EA6-6C30-8C6AE5D1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2" y="225534"/>
            <a:ext cx="5001778" cy="3419863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AEBA3FCD-516C-909E-4DC7-E7C6F1B7A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0" y="1968530"/>
            <a:ext cx="3959439" cy="24328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4FD2A1-49F3-B58A-A6F6-CF64F933FC9E}"/>
                  </a:ext>
                </a:extLst>
              </p14:cNvPr>
              <p14:cNvContentPartPr/>
              <p14:nvPr/>
            </p14:nvContentPartPr>
            <p14:xfrm>
              <a:off x="2308423" y="2335185"/>
              <a:ext cx="768960" cy="10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4FD2A1-49F3-B58A-A6F6-CF64F933FC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2406" y="2260518"/>
                <a:ext cx="840634" cy="1590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158997B-D93A-6D8D-49EC-C84A93559D57}"/>
              </a:ext>
            </a:extLst>
          </p:cNvPr>
          <p:cNvSpPr txBox="1"/>
          <p:nvPr/>
        </p:nvSpPr>
        <p:spPr>
          <a:xfrm>
            <a:off x="6905384" y="3745007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Var + BALLAST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984BE8-F276-D8DF-F126-E9479A1A64FA}"/>
              </a:ext>
            </a:extLst>
          </p:cNvPr>
          <p:cNvSpPr/>
          <p:nvPr/>
        </p:nvSpPr>
        <p:spPr>
          <a:xfrm>
            <a:off x="6839496" y="5876506"/>
            <a:ext cx="4030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Acquisition Function</a:t>
            </a:r>
          </a:p>
        </p:txBody>
      </p:sp>
    </p:spTree>
    <p:extLst>
      <p:ext uri="{BB962C8B-B14F-4D97-AF65-F5344CB8AC3E}">
        <p14:creationId xmlns:p14="http://schemas.microsoft.com/office/powerpoint/2010/main" val="64400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Devices</a:t>
            </a:r>
          </a:p>
        </p:txBody>
      </p:sp>
      <p:pic>
        <p:nvPicPr>
          <p:cNvPr id="3074" name="Picture 2" descr="Buoy Mooring - Environmental Measurement Systems">
            <a:extLst>
              <a:ext uri="{FF2B5EF4-FFF2-40B4-BE49-F238E27FC236}">
                <a16:creationId xmlns:a16="http://schemas.microsoft.com/office/drawing/2014/main" id="{6130167A-7B19-1D86-E032-6E8B4E898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r="12035"/>
          <a:stretch/>
        </p:blipFill>
        <p:spPr bwMode="auto">
          <a:xfrm>
            <a:off x="1530036" y="2170289"/>
            <a:ext cx="3532098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obal Drifter Program">
            <a:extLst>
              <a:ext uri="{FF2B5EF4-FFF2-40B4-BE49-F238E27FC236}">
                <a16:creationId xmlns:a16="http://schemas.microsoft.com/office/drawing/2014/main" id="{3B5FE6C8-6B2F-484D-6E14-E9B69D08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65" y="2170289"/>
            <a:ext cx="3532099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6EA04-06E2-AF8E-6C6C-86C03C539A59}"/>
              </a:ext>
            </a:extLst>
          </p:cNvPr>
          <p:cNvSpPr txBox="1"/>
          <p:nvPr/>
        </p:nvSpPr>
        <p:spPr>
          <a:xfrm>
            <a:off x="2571367" y="530930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  <a:cs typeface="Times New Roman" panose="02020603050405020304" pitchFamily="18" charset="0"/>
              </a:rPr>
              <a:t>Mooring Buoy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(Eulerian)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0AF50-8C50-EE51-FAE7-0225A0322641}"/>
              </a:ext>
            </a:extLst>
          </p:cNvPr>
          <p:cNvSpPr txBox="1"/>
          <p:nvPr/>
        </p:nvSpPr>
        <p:spPr>
          <a:xfrm>
            <a:off x="8171199" y="5309303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Drogued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 Drifter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Lagrangian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E19EF-63B9-821C-BA97-1BAD7E77BC47}"/>
              </a:ext>
            </a:extLst>
          </p:cNvPr>
          <p:cNvSpPr txBox="1"/>
          <p:nvPr/>
        </p:nvSpPr>
        <p:spPr>
          <a:xfrm>
            <a:off x="1103133" y="6166689"/>
            <a:ext cx="4385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https://www.fondriest.com/environmental-measurements/monitoring-equipment/buoy-mooring/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8DBED-8343-64E3-1D54-1CFAF6E86A80}"/>
              </a:ext>
            </a:extLst>
          </p:cNvPr>
          <p:cNvSpPr txBox="1"/>
          <p:nvPr/>
        </p:nvSpPr>
        <p:spPr>
          <a:xfrm>
            <a:off x="7276635" y="6166689"/>
            <a:ext cx="3238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https://www.aoml.noaa.gov/global-drifter-program/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1EA49-6A8C-6586-FB16-15C8779C29B5}"/>
              </a:ext>
            </a:extLst>
          </p:cNvPr>
          <p:cNvSpPr/>
          <p:nvPr/>
        </p:nvSpPr>
        <p:spPr>
          <a:xfrm>
            <a:off x="1103133" y="1921318"/>
            <a:ext cx="8675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$$$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299A3-8302-500E-829A-CE0BF195683B}"/>
              </a:ext>
            </a:extLst>
          </p:cNvPr>
          <p:cNvSpPr/>
          <p:nvPr/>
        </p:nvSpPr>
        <p:spPr>
          <a:xfrm>
            <a:off x="6923719" y="187527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958309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9B71-E7C8-5237-7576-BEE6DD61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3B75772-4BE5-FB4E-1D90-38A0C32FDE95}"/>
              </a:ext>
            </a:extLst>
          </p:cNvPr>
          <p:cNvSpPr/>
          <p:nvPr/>
        </p:nvSpPr>
        <p:spPr>
          <a:xfrm rot="524807">
            <a:off x="4431532" y="2136857"/>
            <a:ext cx="3313568" cy="1990264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1C1FF-2433-A2BE-B88D-2F2927BF87DA}"/>
              </a:ext>
            </a:extLst>
          </p:cNvPr>
          <p:cNvSpPr txBox="1"/>
          <p:nvPr/>
        </p:nvSpPr>
        <p:spPr>
          <a:xfrm>
            <a:off x="4744037" y="2978100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POTENTIAL OBSERVATIONS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4EFF7C1-825A-192B-B15F-8895CB567E6A}"/>
              </a:ext>
            </a:extLst>
          </p:cNvPr>
          <p:cNvSpPr/>
          <p:nvPr/>
        </p:nvSpPr>
        <p:spPr>
          <a:xfrm rot="524807">
            <a:off x="1634760" y="4649848"/>
            <a:ext cx="1290796" cy="1040209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2F82BC-8646-94F0-FBEE-8F09AA609D89}"/>
              </a:ext>
            </a:extLst>
          </p:cNvPr>
          <p:cNvSpPr/>
          <p:nvPr/>
        </p:nvSpPr>
        <p:spPr>
          <a:xfrm>
            <a:off x="5181377" y="4848858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0A382C1-771A-7106-C2F8-796F1108F049}"/>
              </a:ext>
            </a:extLst>
          </p:cNvPr>
          <p:cNvSpPr/>
          <p:nvPr/>
        </p:nvSpPr>
        <p:spPr>
          <a:xfrm>
            <a:off x="3372861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UPDATE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9B0927-B266-DC90-E9E5-278B94D25850}"/>
              </a:ext>
            </a:extLst>
          </p:cNvPr>
          <p:cNvSpPr/>
          <p:nvPr/>
        </p:nvSpPr>
        <p:spPr>
          <a:xfrm>
            <a:off x="7152324" y="4794233"/>
            <a:ext cx="1433969" cy="7514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EVALUATE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A97069-307B-2C07-085E-78AD306FC803}"/>
              </a:ext>
            </a:extLst>
          </p:cNvPr>
          <p:cNvSpPr/>
          <p:nvPr/>
        </p:nvSpPr>
        <p:spPr>
          <a:xfrm>
            <a:off x="8960840" y="4829433"/>
            <a:ext cx="1596400" cy="6810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NEXT OBSERVATION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384F61D1-A822-E349-1E61-D70D28C92CE7}"/>
              </a:ext>
            </a:extLst>
          </p:cNvPr>
          <p:cNvSpPr/>
          <p:nvPr/>
        </p:nvSpPr>
        <p:spPr>
          <a:xfrm flipH="1">
            <a:off x="8586293" y="2978055"/>
            <a:ext cx="1334754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E5092A90-779B-8E7B-B3A7-364D47536EAC}"/>
              </a:ext>
            </a:extLst>
          </p:cNvPr>
          <p:cNvSpPr/>
          <p:nvPr/>
        </p:nvSpPr>
        <p:spPr>
          <a:xfrm rot="16200000" flipH="1">
            <a:off x="2128518" y="3004877"/>
            <a:ext cx="1461820" cy="1461820"/>
          </a:xfrm>
          <a:prstGeom prst="bentArrow">
            <a:avLst>
              <a:gd name="adj1" fmla="val 9400"/>
              <a:gd name="adj2" fmla="val 11095"/>
              <a:gd name="adj3" fmla="val 12112"/>
              <a:gd name="adj4" fmla="val 6342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9D69745-4EA3-07A8-0610-00DF3BCF2358}"/>
              </a:ext>
            </a:extLst>
          </p:cNvPr>
          <p:cNvSpPr/>
          <p:nvPr/>
        </p:nvSpPr>
        <p:spPr>
          <a:xfrm rot="5400000">
            <a:off x="4896307" y="4094458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CF23C7F-3834-8A13-4C71-C263400BFB0E}"/>
              </a:ext>
            </a:extLst>
          </p:cNvPr>
          <p:cNvSpPr/>
          <p:nvPr/>
        </p:nvSpPr>
        <p:spPr>
          <a:xfrm rot="5400000">
            <a:off x="8675770" y="4121834"/>
            <a:ext cx="358023" cy="3404916"/>
          </a:xfrm>
          <a:prstGeom prst="rightBrace">
            <a:avLst>
              <a:gd name="adj1" fmla="val 86800"/>
              <a:gd name="adj2" fmla="val 4945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F7078-C32B-226A-C106-DED3C4146D3D}"/>
              </a:ext>
            </a:extLst>
          </p:cNvPr>
          <p:cNvSpPr/>
          <p:nvPr/>
        </p:nvSpPr>
        <p:spPr>
          <a:xfrm>
            <a:off x="3476531" y="5868953"/>
            <a:ext cx="3301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 Regression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870CC-C4BE-8758-A6CA-62E6642BB741}"/>
              </a:ext>
            </a:extLst>
          </p:cNvPr>
          <p:cNvSpPr txBox="1"/>
          <p:nvPr/>
        </p:nvSpPr>
        <p:spPr>
          <a:xfrm rot="2585654">
            <a:off x="9456771" y="3147377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QUERY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752C6-54AB-27E8-9BEB-1CBFA870C443}"/>
              </a:ext>
            </a:extLst>
          </p:cNvPr>
          <p:cNvSpPr txBox="1"/>
          <p:nvPr/>
        </p:nvSpPr>
        <p:spPr>
          <a:xfrm rot="18748651">
            <a:off x="1958068" y="308588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OBSERVE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91348-745F-FF5B-3F45-32FB4B44B7F7}"/>
              </a:ext>
            </a:extLst>
          </p:cNvPr>
          <p:cNvSpPr txBox="1"/>
          <p:nvPr/>
        </p:nvSpPr>
        <p:spPr>
          <a:xfrm>
            <a:off x="1748603" y="4908342"/>
            <a:ext cx="106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DATA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29D08CF-BAC4-DA65-FA1C-EBF927F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5" y="476250"/>
            <a:ext cx="8250238" cy="1223963"/>
          </a:xfrm>
        </p:spPr>
        <p:txBody>
          <a:bodyPr/>
          <a:lstStyle/>
          <a:p>
            <a:r>
              <a:rPr lang="en-GB" dirty="0"/>
              <a:t>Active Learning</a:t>
            </a:r>
          </a:p>
        </p:txBody>
      </p:sp>
      <p:pic>
        <p:nvPicPr>
          <p:cNvPr id="24" name="Picture 23" descr="A graph of a spiraling spiral&#10;&#10;Description automatically generated with medium confidence">
            <a:extLst>
              <a:ext uri="{FF2B5EF4-FFF2-40B4-BE49-F238E27FC236}">
                <a16:creationId xmlns:a16="http://schemas.microsoft.com/office/drawing/2014/main" id="{BD32AC7A-FC06-BD4C-B7BB-F45BE898F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50" y="1340984"/>
            <a:ext cx="4773177" cy="3419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D240C7-BC4B-1C29-5AC7-934E132DFC41}"/>
              </a:ext>
            </a:extLst>
          </p:cNvPr>
          <p:cNvSpPr/>
          <p:nvPr/>
        </p:nvSpPr>
        <p:spPr>
          <a:xfrm>
            <a:off x="6839496" y="5876506"/>
            <a:ext cx="4030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Acquisition Function</a:t>
            </a:r>
          </a:p>
        </p:txBody>
      </p:sp>
    </p:spTree>
    <p:extLst>
      <p:ext uri="{BB962C8B-B14F-4D97-AF65-F5344CB8AC3E}">
        <p14:creationId xmlns:p14="http://schemas.microsoft.com/office/powerpoint/2010/main" val="32057843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9D36-28BE-0018-891E-23A7C86E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BALLASTs + Max Int. Var</a:t>
            </a:r>
          </a:p>
        </p:txBody>
      </p:sp>
      <p:pic>
        <p:nvPicPr>
          <p:cNvPr id="4" name="max_int_var_structure_sample10_placement">
            <a:hlinkClick r:id="" action="ppaction://media"/>
            <a:extLst>
              <a:ext uri="{FF2B5EF4-FFF2-40B4-BE49-F238E27FC236}">
                <a16:creationId xmlns:a16="http://schemas.microsoft.com/office/drawing/2014/main" id="{2FCDB4AE-66E0-58CE-BD53-60B244DFA6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34967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D788A8-74D6-74A9-E1C7-700D324C6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18047698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 Setup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DB7F37-B684-4D0B-4D91-37AA11EA9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Ground field generated from the Helmholtz kernel</a:t>
            </a:r>
          </a:p>
          <a:p>
            <a:r>
              <a:rPr lang="en-GB" sz="2400" dirty="0"/>
              <a:t>8 drifters are sequentially placed</a:t>
            </a:r>
          </a:p>
          <a:p>
            <a:r>
              <a:rPr lang="en-GB" sz="2400" dirty="0"/>
              <a:t>When a drifter leaves the region, it’s terminated</a:t>
            </a:r>
          </a:p>
          <a:p>
            <a:pPr marL="84665" indent="0">
              <a:buNone/>
            </a:pP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16042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 Setup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DB7F37-B684-4D0B-4D91-37AA11EA9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Ground field generated from the Helmholtz kernel</a:t>
            </a:r>
          </a:p>
          <a:p>
            <a:r>
              <a:rPr lang="en-GB" sz="2400" dirty="0"/>
              <a:t>8 drifters are sequentially placed</a:t>
            </a:r>
          </a:p>
          <a:p>
            <a:r>
              <a:rPr lang="en-GB" sz="2400" dirty="0"/>
              <a:t>When a drifter leaves the region, it’s terminated</a:t>
            </a:r>
          </a:p>
          <a:p>
            <a:r>
              <a:rPr lang="en-GB" sz="2400" dirty="0"/>
              <a:t>100 different starting seeds</a:t>
            </a:r>
          </a:p>
          <a:p>
            <a:r>
              <a:rPr lang="en-GB" sz="2400" dirty="0"/>
              <a:t>8 policies considered: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32D5725-9BF8-CA49-2379-990E33F74324}"/>
              </a:ext>
            </a:extLst>
          </p:cNvPr>
          <p:cNvSpPr txBox="1">
            <a:spLocks/>
          </p:cNvSpPr>
          <p:nvPr/>
        </p:nvSpPr>
        <p:spPr>
          <a:xfrm>
            <a:off x="1292856" y="4858734"/>
            <a:ext cx="6192671" cy="173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798" indent="-457200"/>
            <a:r>
              <a:rPr lang="en-GB" sz="1600" dirty="0"/>
              <a:t>uniform sampling</a:t>
            </a:r>
          </a:p>
          <a:p>
            <a:pPr marL="558798" indent="-457200"/>
            <a:r>
              <a:rPr lang="en-GB" sz="1600" dirty="0"/>
              <a:t>Sobol sequence</a:t>
            </a:r>
          </a:p>
          <a:p>
            <a:pPr marL="558798" indent="-457200"/>
            <a:r>
              <a:rPr lang="en-GB" sz="1600" dirty="0"/>
              <a:t>max var</a:t>
            </a:r>
          </a:p>
          <a:p>
            <a:pPr marL="558798" indent="-457200"/>
            <a:r>
              <a:rPr lang="en-GB" sz="1600" dirty="0"/>
              <a:t>max var + </a:t>
            </a:r>
            <a:r>
              <a:rPr lang="en-GB" sz="1600" dirty="0" err="1"/>
              <a:t>BALLASTn</a:t>
            </a:r>
            <a:endParaRPr lang="en-GB" sz="160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8AC705A-DC70-2213-8114-DE876454B98B}"/>
              </a:ext>
            </a:extLst>
          </p:cNvPr>
          <p:cNvSpPr txBox="1">
            <a:spLocks/>
          </p:cNvSpPr>
          <p:nvPr/>
        </p:nvSpPr>
        <p:spPr>
          <a:xfrm>
            <a:off x="3752696" y="4858734"/>
            <a:ext cx="6192671" cy="163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798" indent="-457200"/>
            <a:r>
              <a:rPr lang="en-GB" sz="1600" dirty="0"/>
              <a:t>max var + BALLASTs with 100 samples</a:t>
            </a:r>
          </a:p>
          <a:p>
            <a:pPr marL="558798" indent="-457200"/>
            <a:r>
              <a:rPr lang="en-GB" sz="1600" dirty="0"/>
              <a:t>max integrated var</a:t>
            </a:r>
          </a:p>
          <a:p>
            <a:pPr marL="558798" indent="-457200"/>
            <a:r>
              <a:rPr lang="en-GB" sz="1600" dirty="0"/>
              <a:t>max integrated var + </a:t>
            </a:r>
            <a:r>
              <a:rPr lang="en-GB" sz="1600" dirty="0" err="1"/>
              <a:t>BALLASTn</a:t>
            </a:r>
            <a:endParaRPr lang="en-GB" sz="1600" dirty="0"/>
          </a:p>
          <a:p>
            <a:pPr marL="558798" indent="-457200"/>
            <a:r>
              <a:rPr lang="en-GB" sz="1600" dirty="0"/>
              <a:t>max integrated var + BALLASTs with 100 samples.</a:t>
            </a:r>
          </a:p>
        </p:txBody>
      </p:sp>
    </p:spTree>
    <p:extLst>
      <p:ext uri="{BB962C8B-B14F-4D97-AF65-F5344CB8AC3E}">
        <p14:creationId xmlns:p14="http://schemas.microsoft.com/office/powerpoint/2010/main" val="25731992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 Setup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DB7F37-B684-4D0B-4D91-37AA11EA9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Ground field generated from the Helmholtz kernel</a:t>
            </a:r>
          </a:p>
          <a:p>
            <a:r>
              <a:rPr lang="en-GB" sz="2400" dirty="0"/>
              <a:t>8 drifters are sequentially placed</a:t>
            </a:r>
          </a:p>
          <a:p>
            <a:r>
              <a:rPr lang="en-GB" sz="2400" dirty="0"/>
              <a:t>When a drifter leaves the region, it’s terminated</a:t>
            </a:r>
          </a:p>
          <a:p>
            <a:r>
              <a:rPr lang="en-GB" sz="2400" dirty="0"/>
              <a:t>100 different starting seeds</a:t>
            </a:r>
          </a:p>
          <a:p>
            <a:r>
              <a:rPr lang="en-GB" sz="2400" dirty="0"/>
              <a:t>8 policies considered: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AF8A9DA-E920-B1FA-C96F-0916A34B7442}"/>
              </a:ext>
            </a:extLst>
          </p:cNvPr>
          <p:cNvSpPr txBox="1">
            <a:spLocks/>
          </p:cNvSpPr>
          <p:nvPr/>
        </p:nvSpPr>
        <p:spPr>
          <a:xfrm>
            <a:off x="7822740" y="1634050"/>
            <a:ext cx="4083888" cy="230615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4665" indent="0" algn="ctr">
              <a:buFont typeface="Arial"/>
              <a:buNone/>
            </a:pPr>
            <a:r>
              <a:rPr lang="en-GB" sz="2400" b="1" u="sng" dirty="0"/>
              <a:t>Performance Metrics</a:t>
            </a:r>
          </a:p>
          <a:p>
            <a:pPr>
              <a:buFont typeface="+mj-lt"/>
              <a:buAutoNum type="arabicPeriod"/>
            </a:pPr>
            <a:r>
              <a:rPr lang="en-GB" sz="2400" dirty="0"/>
              <a:t>Mean squared error of predictive mean</a:t>
            </a:r>
          </a:p>
          <a:p>
            <a:pPr>
              <a:buFont typeface="+mj-lt"/>
              <a:buAutoNum type="arabicPeriod"/>
            </a:pPr>
            <a:r>
              <a:rPr lang="en-GB" sz="2400" dirty="0"/>
              <a:t>Predictive standard deviation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B85A532-1105-7810-D365-50CE99FE8F83}"/>
              </a:ext>
            </a:extLst>
          </p:cNvPr>
          <p:cNvSpPr txBox="1">
            <a:spLocks/>
          </p:cNvSpPr>
          <p:nvPr/>
        </p:nvSpPr>
        <p:spPr>
          <a:xfrm>
            <a:off x="1292856" y="4858734"/>
            <a:ext cx="6192671" cy="173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798" indent="-457200"/>
            <a:r>
              <a:rPr lang="en-GB" sz="1600" dirty="0"/>
              <a:t>uniform sampling</a:t>
            </a:r>
          </a:p>
          <a:p>
            <a:pPr marL="558798" indent="-457200"/>
            <a:r>
              <a:rPr lang="en-GB" sz="1600" dirty="0"/>
              <a:t>Sobol sequence</a:t>
            </a:r>
          </a:p>
          <a:p>
            <a:pPr marL="558798" indent="-457200"/>
            <a:r>
              <a:rPr lang="en-GB" sz="1600" dirty="0"/>
              <a:t>max var</a:t>
            </a:r>
          </a:p>
          <a:p>
            <a:pPr marL="558798" indent="-457200"/>
            <a:r>
              <a:rPr lang="en-GB" sz="1600" dirty="0"/>
              <a:t>max var + </a:t>
            </a:r>
            <a:r>
              <a:rPr lang="en-GB" sz="1600" dirty="0" err="1"/>
              <a:t>BALLASTn</a:t>
            </a:r>
            <a:endParaRPr lang="en-GB" sz="160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54856AE-3E87-0276-B3D3-BCFD1A8CF8B7}"/>
              </a:ext>
            </a:extLst>
          </p:cNvPr>
          <p:cNvSpPr txBox="1">
            <a:spLocks/>
          </p:cNvSpPr>
          <p:nvPr/>
        </p:nvSpPr>
        <p:spPr>
          <a:xfrm>
            <a:off x="3752696" y="4858734"/>
            <a:ext cx="6192671" cy="163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EB4B9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AEB4B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 eaLnBrk="1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798" indent="-457200"/>
            <a:r>
              <a:rPr lang="en-GB" sz="1600" dirty="0"/>
              <a:t>max var + BALLASTs with 100 samples</a:t>
            </a:r>
          </a:p>
          <a:p>
            <a:pPr marL="558798" indent="-457200"/>
            <a:r>
              <a:rPr lang="en-GB" sz="1600" dirty="0"/>
              <a:t>max integrated var</a:t>
            </a:r>
          </a:p>
          <a:p>
            <a:pPr marL="558798" indent="-457200"/>
            <a:r>
              <a:rPr lang="en-GB" sz="1600" dirty="0"/>
              <a:t>max integrated var + </a:t>
            </a:r>
            <a:r>
              <a:rPr lang="en-GB" sz="1600" dirty="0" err="1"/>
              <a:t>BALLASTn</a:t>
            </a:r>
            <a:endParaRPr lang="en-GB" sz="1600" dirty="0"/>
          </a:p>
          <a:p>
            <a:pPr marL="558798" indent="-457200"/>
            <a:r>
              <a:rPr lang="en-GB" sz="1600" dirty="0"/>
              <a:t>max integrated var + BALLASTs with 100 samples.</a:t>
            </a:r>
          </a:p>
        </p:txBody>
      </p:sp>
    </p:spTree>
    <p:extLst>
      <p:ext uri="{BB962C8B-B14F-4D97-AF65-F5344CB8AC3E}">
        <p14:creationId xmlns:p14="http://schemas.microsoft.com/office/powerpoint/2010/main" val="827160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 Results – MSE </a:t>
            </a:r>
          </a:p>
        </p:txBody>
      </p:sp>
      <p:pic>
        <p:nvPicPr>
          <p:cNvPr id="15" name="Picture 1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D20B5CD-243B-DB65-FCF0-7F7FEDA7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4" y="2068119"/>
            <a:ext cx="11113071" cy="44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093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F1C-C322-9111-0BE9-6944D59A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1BB3D-FFE2-06C5-D8CE-B00EE2092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BALLAST amendments uniformly improve, regardless of the base utility.</a:t>
            </a:r>
          </a:p>
          <a:p>
            <a:r>
              <a:rPr lang="en-GB" sz="3200" dirty="0"/>
              <a:t>The improvement is more significant with more placed drifters.</a:t>
            </a:r>
          </a:p>
          <a:p>
            <a:r>
              <a:rPr lang="en-GB" sz="3200" dirty="0"/>
              <a:t>Simple policy (e.g. maximum variance) after BALLAST amendments is comparable to advanced policy (e.g. integrated variance).</a:t>
            </a:r>
          </a:p>
        </p:txBody>
      </p:sp>
    </p:spTree>
    <p:extLst>
      <p:ext uri="{BB962C8B-B14F-4D97-AF65-F5344CB8AC3E}">
        <p14:creationId xmlns:p14="http://schemas.microsoft.com/office/powerpoint/2010/main" val="2706287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BD93-D572-4824-ECA8-7EA204E4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Future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023CF-01C3-4C68-E4B6-E49BDA87E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More experiments with risk-averse and information-theoretic base policies.</a:t>
            </a:r>
          </a:p>
          <a:p>
            <a:r>
              <a:rPr lang="en-GB" sz="3200" dirty="0"/>
              <a:t>Consider time-varying vector fields and consider placement times.</a:t>
            </a:r>
          </a:p>
          <a:p>
            <a:r>
              <a:rPr lang="en-GB" sz="3200" dirty="0"/>
              <a:t>Incorporate drifter placement costs and consider cost-aware active learning. </a:t>
            </a:r>
          </a:p>
        </p:txBody>
      </p:sp>
    </p:spTree>
    <p:extLst>
      <p:ext uri="{BB962C8B-B14F-4D97-AF65-F5344CB8AC3E}">
        <p14:creationId xmlns:p14="http://schemas.microsoft.com/office/powerpoint/2010/main" val="4254461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A7289355-32DD-135E-100D-0D27DE0B1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7" y="409085"/>
            <a:ext cx="5893791" cy="3621339"/>
          </a:xfrm>
          <a:prstGeom prst="rect">
            <a:avLst/>
          </a:prstGeom>
        </p:spPr>
      </p:pic>
      <p:pic>
        <p:nvPicPr>
          <p:cNvPr id="7" name="Picture 6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DE2AD349-B8EA-6326-061D-8D2AA1E5F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2189"/>
          <a:stretch/>
        </p:blipFill>
        <p:spPr>
          <a:xfrm>
            <a:off x="4903946" y="3429000"/>
            <a:ext cx="6726724" cy="3119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2C537-CBFA-30ED-A804-F29FD6408725}"/>
              </a:ext>
            </a:extLst>
          </p:cNvPr>
          <p:cNvSpPr txBox="1"/>
          <p:nvPr/>
        </p:nvSpPr>
        <p:spPr>
          <a:xfrm>
            <a:off x="187860" y="626424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hlinkClick r:id="rId4"/>
              </a:rPr>
              <a:t>https://shusheng3927.github.io/research.html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10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D490-A497-F220-30A5-A4D897D3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Devices</a:t>
            </a:r>
          </a:p>
        </p:txBody>
      </p:sp>
      <p:pic>
        <p:nvPicPr>
          <p:cNvPr id="3074" name="Picture 2" descr="Buoy Mooring - Environmental Measurement Systems">
            <a:extLst>
              <a:ext uri="{FF2B5EF4-FFF2-40B4-BE49-F238E27FC236}">
                <a16:creationId xmlns:a16="http://schemas.microsoft.com/office/drawing/2014/main" id="{6130167A-7B19-1D86-E032-6E8B4E898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r="12035"/>
          <a:stretch/>
        </p:blipFill>
        <p:spPr bwMode="auto">
          <a:xfrm>
            <a:off x="1530036" y="2170289"/>
            <a:ext cx="3532098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obal Drifter Program">
            <a:extLst>
              <a:ext uri="{FF2B5EF4-FFF2-40B4-BE49-F238E27FC236}">
                <a16:creationId xmlns:a16="http://schemas.microsoft.com/office/drawing/2014/main" id="{3B5FE6C8-6B2F-484D-6E14-E9B69D08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65" y="2170289"/>
            <a:ext cx="3532099" cy="30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6EA04-06E2-AF8E-6C6C-86C03C539A59}"/>
              </a:ext>
            </a:extLst>
          </p:cNvPr>
          <p:cNvSpPr txBox="1"/>
          <p:nvPr/>
        </p:nvSpPr>
        <p:spPr>
          <a:xfrm>
            <a:off x="2571367" y="530930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  <a:cs typeface="Times New Roman" panose="02020603050405020304" pitchFamily="18" charset="0"/>
              </a:rPr>
              <a:t>Mooring Buoy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(Eulerian)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0AF50-8C50-EE51-FAE7-0225A0322641}"/>
              </a:ext>
            </a:extLst>
          </p:cNvPr>
          <p:cNvSpPr txBox="1"/>
          <p:nvPr/>
        </p:nvSpPr>
        <p:spPr>
          <a:xfrm>
            <a:off x="8171199" y="5309303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Drogued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 Drifter</a:t>
            </a:r>
            <a:br>
              <a:rPr lang="en-GB" sz="1600" dirty="0">
                <a:latin typeface="+mn-lt"/>
                <a:cs typeface="Times New Roman" panose="02020603050405020304" pitchFamily="18" charset="0"/>
              </a:rPr>
            </a:br>
            <a:r>
              <a:rPr lang="en-GB" sz="16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+mn-lt"/>
                <a:cs typeface="Times New Roman" panose="02020603050405020304" pitchFamily="18" charset="0"/>
              </a:rPr>
              <a:t>Lagrangian</a:t>
            </a:r>
            <a:r>
              <a:rPr lang="en-GB" sz="16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E19EF-63B9-821C-BA97-1BAD7E77BC47}"/>
              </a:ext>
            </a:extLst>
          </p:cNvPr>
          <p:cNvSpPr txBox="1"/>
          <p:nvPr/>
        </p:nvSpPr>
        <p:spPr>
          <a:xfrm>
            <a:off x="1103133" y="6166689"/>
            <a:ext cx="4385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https://www.fondriest.com/environmental-measurements/monitoring-equipment/buoy-mooring/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8DBED-8343-64E3-1D54-1CFAF6E86A80}"/>
              </a:ext>
            </a:extLst>
          </p:cNvPr>
          <p:cNvSpPr txBox="1"/>
          <p:nvPr/>
        </p:nvSpPr>
        <p:spPr>
          <a:xfrm>
            <a:off x="7276635" y="6166689"/>
            <a:ext cx="3238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https://www.aoml.noaa.gov/global-drifter-program/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9EE81D4-E91A-938A-DD85-DDBE21C2C361}"/>
              </a:ext>
            </a:extLst>
          </p:cNvPr>
          <p:cNvSpPr/>
          <p:nvPr/>
        </p:nvSpPr>
        <p:spPr>
          <a:xfrm>
            <a:off x="9953877" y="5352719"/>
            <a:ext cx="561315" cy="497941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1EA49-6A8C-6586-FB16-15C8779C29B5}"/>
              </a:ext>
            </a:extLst>
          </p:cNvPr>
          <p:cNvSpPr/>
          <p:nvPr/>
        </p:nvSpPr>
        <p:spPr>
          <a:xfrm>
            <a:off x="1103133" y="1921318"/>
            <a:ext cx="8675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$$$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299A3-8302-500E-829A-CE0BF195683B}"/>
              </a:ext>
            </a:extLst>
          </p:cNvPr>
          <p:cNvSpPr/>
          <p:nvPr/>
        </p:nvSpPr>
        <p:spPr>
          <a:xfrm>
            <a:off x="6923719" y="187527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115489351"/>
      </p:ext>
    </p:extLst>
  </p:cSld>
  <p:clrMapOvr>
    <a:masterClrMapping/>
  </p:clrMapOvr>
</p:sld>
</file>

<file path=ppt/theme/theme1.xml><?xml version="1.0" encoding="utf-8"?>
<a:theme xmlns:a="http://schemas.openxmlformats.org/drawingml/2006/main" name="LU-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546A"/>
      </a:hlink>
      <a:folHlink>
        <a:srgbClr val="4454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-theme" id="{EB41CA6B-651C-4A12-A5EA-8C9DA91C4E6C}" vid="{9669F867-02D6-464B-94A2-B935B89330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LU-theme</Template>
  <TotalTime>0</TotalTime>
  <Words>1763</Words>
  <Application>Microsoft Office PowerPoint</Application>
  <PresentationFormat>Widescreen</PresentationFormat>
  <Paragraphs>451</Paragraphs>
  <Slides>89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Aptos</vt:lpstr>
      <vt:lpstr>Arial</vt:lpstr>
      <vt:lpstr>Calibri</vt:lpstr>
      <vt:lpstr>Cambria Math</vt:lpstr>
      <vt:lpstr>Times New Roman</vt:lpstr>
      <vt:lpstr>LU-theme</vt:lpstr>
      <vt:lpstr>Active Learning of Ocean Currents with Drifters via BALLAST</vt:lpstr>
      <vt:lpstr>Supervisors</vt:lpstr>
      <vt:lpstr>Gulf of Mexico</vt:lpstr>
      <vt:lpstr>Gulf of Mexico</vt:lpstr>
      <vt:lpstr>Deepwater Horizon Oil Spill  (April 2010)</vt:lpstr>
      <vt:lpstr>Modelling Currents</vt:lpstr>
      <vt:lpstr>Measuring Devices</vt:lpstr>
      <vt:lpstr>Measuring Devices</vt:lpstr>
      <vt:lpstr>Measuring Devices</vt:lpstr>
      <vt:lpstr>Current Practice</vt:lpstr>
      <vt:lpstr>Current Practice</vt:lpstr>
      <vt:lpstr>What’s The Problem?</vt:lpstr>
      <vt:lpstr>What’s The Problem?</vt:lpstr>
      <vt:lpstr>What’s The Problem?</vt:lpstr>
      <vt:lpstr>What’s The Problem?</vt:lpstr>
      <vt:lpstr>Experiment Design</vt:lpstr>
      <vt:lpstr>Experiment Design</vt:lpstr>
      <vt:lpstr>Experiment Design</vt:lpstr>
      <vt:lpstr>Experiment Design</vt:lpstr>
      <vt:lpstr>Experiment Design</vt:lpstr>
      <vt:lpstr>Experiment Design</vt:lpstr>
      <vt:lpstr>Sequential Experiment Design</vt:lpstr>
      <vt:lpstr>Sequential Experiment Design</vt:lpstr>
      <vt:lpstr>Sequential Experiment Design</vt:lpstr>
      <vt:lpstr>Sequential Experiment Design</vt:lpstr>
      <vt:lpstr>Sequential Experiment Design</vt:lpstr>
      <vt:lpstr>Sequential Experiment Design</vt:lpstr>
      <vt:lpstr>Model &amp; Data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Introduction to Gaussian Process</vt:lpstr>
      <vt:lpstr>Wait … but we want to generate a vector field!</vt:lpstr>
      <vt:lpstr>From Scalar to Vector</vt:lpstr>
      <vt:lpstr>From Scalar to Vector</vt:lpstr>
      <vt:lpstr>From Scalar to Vector</vt:lpstr>
      <vt:lpstr>From Scalar to Vector</vt:lpstr>
      <vt:lpstr>From Scalar to Vector</vt:lpstr>
      <vt:lpstr>Helmholtz Model</vt:lpstr>
      <vt:lpstr>Helmholtz Model</vt:lpstr>
      <vt:lpstr>Helmholtz Model</vt:lpstr>
      <vt:lpstr>Helmholtz-GP Model</vt:lpstr>
      <vt:lpstr>Helmholtz-GP Model</vt:lpstr>
      <vt:lpstr>Data: Drifter Trajectories</vt:lpstr>
      <vt:lpstr>Active Learning</vt:lpstr>
      <vt:lpstr>Bayesian Active Learning</vt:lpstr>
      <vt:lpstr>Bayesian Active Learning</vt:lpstr>
      <vt:lpstr>Bayesian Active Learning</vt:lpstr>
      <vt:lpstr>Bayesian Active Learning</vt:lpstr>
      <vt:lpstr>Bayesian Active Learning</vt:lpstr>
      <vt:lpstr>Bayesian Active Learning</vt:lpstr>
      <vt:lpstr>Bayesian Active Learning</vt:lpstr>
      <vt:lpstr>Bayesian Active Learning</vt:lpstr>
      <vt:lpstr>Utility Choices</vt:lpstr>
      <vt:lpstr>Utility Choices</vt:lpstr>
      <vt:lpstr>Maximum Variance</vt:lpstr>
      <vt:lpstr>Maximum Integrated Variance</vt:lpstr>
      <vt:lpstr>Myopic Policies</vt:lpstr>
      <vt:lpstr>Myopic Policies</vt:lpstr>
      <vt:lpstr>BALLAST</vt:lpstr>
      <vt:lpstr>Our Problem</vt:lpstr>
      <vt:lpstr>Our Problem</vt:lpstr>
      <vt:lpstr>BALLAST</vt:lpstr>
      <vt:lpstr>BALLAST</vt:lpstr>
      <vt:lpstr>BALLAST</vt:lpstr>
      <vt:lpstr>BALLAST</vt:lpstr>
      <vt:lpstr>BALLAST</vt:lpstr>
      <vt:lpstr>BALLAST</vt:lpstr>
      <vt:lpstr>BALLAST</vt:lpstr>
      <vt:lpstr>Sequential Experiment Design</vt:lpstr>
      <vt:lpstr>Active Learning</vt:lpstr>
      <vt:lpstr>Active Learning</vt:lpstr>
      <vt:lpstr>Active Learning</vt:lpstr>
      <vt:lpstr>Active Learning</vt:lpstr>
      <vt:lpstr>BALLASTs + Max Int. Var</vt:lpstr>
      <vt:lpstr>Simulation</vt:lpstr>
      <vt:lpstr>Experiment Setup</vt:lpstr>
      <vt:lpstr>Experiment Setup</vt:lpstr>
      <vt:lpstr>Experiment Setup</vt:lpstr>
      <vt:lpstr>Experiment Results – MSE </vt:lpstr>
      <vt:lpstr>Experiment Results</vt:lpstr>
      <vt:lpstr>Future Research</vt:lpstr>
      <vt:lpstr>PowerPoint Presentation</vt:lpstr>
    </vt:vector>
  </TitlesOfParts>
  <Company>Lancaster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Unadjusted Barker as an SDE Numerical Scheme </dc:title>
  <dc:creator>Zhang, Rui (zhangr30) (Postgraduate Student)</dc:creator>
  <cp:lastModifiedBy>Zhang, Rui (zhangr30)</cp:lastModifiedBy>
  <cp:revision>125</cp:revision>
  <dcterms:created xsi:type="dcterms:W3CDTF">2024-04-21T20:07:06Z</dcterms:created>
  <dcterms:modified xsi:type="dcterms:W3CDTF">2025-02-11T17:44:47Z</dcterms:modified>
</cp:coreProperties>
</file>