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8" r:id="rId3"/>
    <p:sldId id="260" r:id="rId4"/>
    <p:sldId id="261" r:id="rId5"/>
    <p:sldId id="263" r:id="rId6"/>
    <p:sldId id="265" r:id="rId7"/>
    <p:sldId id="267" r:id="rId8"/>
    <p:sldId id="266" r:id="rId9"/>
    <p:sldId id="259" r:id="rId10"/>
    <p:sldId id="262" r:id="rId11"/>
    <p:sldId id="268" r:id="rId12"/>
    <p:sldId id="269" r:id="rId13"/>
    <p:sldId id="270" r:id="rId14"/>
    <p:sldId id="272" r:id="rId15"/>
    <p:sldId id="273" r:id="rId16"/>
    <p:sldId id="274" r:id="rId17"/>
    <p:sldId id="276" r:id="rId18"/>
    <p:sldId id="277" r:id="rId19"/>
    <p:sldId id="278" r:id="rId20"/>
    <p:sldId id="279" r:id="rId21"/>
    <p:sldId id="280" r:id="rId22"/>
    <p:sldId id="284" r:id="rId23"/>
    <p:sldId id="281" r:id="rId24"/>
    <p:sldId id="282" r:id="rId25"/>
    <p:sldId id="285" r:id="rId26"/>
    <p:sldId id="286" r:id="rId27"/>
    <p:sldId id="287" r:id="rId28"/>
    <p:sldId id="288" r:id="rId29"/>
    <p:sldId id="289" r:id="rId30"/>
    <p:sldId id="290" r:id="rId31"/>
    <p:sldId id="291" r:id="rId32"/>
    <p:sldId id="295" r:id="rId33"/>
    <p:sldId id="292" r:id="rId34"/>
    <p:sldId id="293" r:id="rId35"/>
    <p:sldId id="294" r:id="rId36"/>
    <p:sldId id="296" r:id="rId37"/>
    <p:sldId id="297" r:id="rId38"/>
    <p:sldId id="298" r:id="rId39"/>
    <p:sldId id="299" r:id="rId40"/>
    <p:sldId id="300" r:id="rId41"/>
    <p:sldId id="302" r:id="rId42"/>
    <p:sldId id="301" r:id="rId43"/>
    <p:sldId id="303" r:id="rId44"/>
    <p:sldId id="304" r:id="rId45"/>
    <p:sldId id="305" r:id="rId46"/>
    <p:sldId id="306" r:id="rId47"/>
    <p:sldId id="307" r:id="rId48"/>
    <p:sldId id="308" r:id="rId4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09"/>
    <p:restoredTop sz="94631"/>
  </p:normalViewPr>
  <p:slideViewPr>
    <p:cSldViewPr snapToGrid="0">
      <p:cViewPr>
        <p:scale>
          <a:sx n="145" d="100"/>
          <a:sy n="145" d="100"/>
        </p:scale>
        <p:origin x="99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5T13:08:23.106"/>
    </inkml:context>
    <inkml:brush xml:id="br0">
      <inkml:brushProperty name="width" value="0.2" units="cm"/>
      <inkml:brushProperty name="height" value="0.2" units="cm"/>
      <inkml:brushProperty name="color" value="#008C3A"/>
    </inkml:brush>
  </inkml:definitions>
  <inkml:trace contextRef="#ctx0" brushRef="#br0">0 1 24575,'25'0'0,"47"0"0,127 15 0,-156-10 0,0-2 0,45-3 0,40 2 0,-15 20 0,75 1 0,-19-2 0,-122-16 0,67-1 0,-68-4 0,68 10 0,-12 1 0,-1-5 0,114-7 0,-76 0 0,876 1 0,-989-2 0,0 0 0,28-7 0,35-3 0,273 9 0,-187 5 0,-154-2 0,50 1 0,125-16 0,-138 8 0,0 3 0,80 5 0,34-1 0,-73-13 0,-61 7 0,56-1 0,510 8 0,-575-3 0,55-9 0,-53 5 0,44-1 0,472 6 0,-262 2 0,72-1 0,-331 2 0,0 0 0,28 7 0,35 3 0,-8-9 0,-45-4 0,0 3 0,0 1 0,48 10 0,-34-2 101,-1-3 0,79 4 0,102-11-540,-109-3-790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5T13:08:32.316"/>
    </inkml:context>
    <inkml:brush xml:id="br0">
      <inkml:brushProperty name="width" value="0.2" units="cm"/>
      <inkml:brushProperty name="height" value="0.2" units="cm"/>
      <inkml:brushProperty name="color" value="#008C3A"/>
    </inkml:brush>
  </inkml:definitions>
  <inkml:trace contextRef="#ctx0" brushRef="#br0">0 7777 24575,'11'-8'0,"1"-1"0,10-13 0,6-5 0,1265-1083-2858,-695 562 2295,155-167 1890,-703 672-1426,314-280 1671,-249 206-1530,-38 36 436,100-128-358,-90 101-139,-28 33 19,-3-3 0,81-147 0,-78 116 0,-20 42 0,-3-2 0,38-106 0,-21 21 0,96-194 0,-103 244 0,53-184 0,-90 257 0,20-67 0,-12 37 0,39-97 0,-27 92 0,-2-2 0,-4-1 0,25-118 0,-36 128 0,37-110 0,-29 106 0,14-85 0,-21 83 0,28-83 0,-32 120 0,-2-1 0,-1 0 0,4-45 0,-9 64 0,3-11 0,1 0 0,1 0 0,1 0 0,17-36 0,-6 17 0,-7 15 0,16-25 0,-16 31 0,-1 0 0,15-40 0,-3-18 0,-4-1 0,11-107 0,-25 167 0,0 0 0,1 0 0,1 0 0,14-31 0,-12 33 0,-1-1 0,0 0 0,-2 0 0,0-1 0,3-24 0,-6-141 155,-3 103-1675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30T12:39:29.85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0 191,'53'0,"-7"0,-25 0,0 0,-1 0,1 0,-2 0,-3 0,3 0,-4 2,5 0,-6 1,3 3,-2-5,2 3,-2-2,1 1,-2 2,1-2,0 1,1-4,-1 0,3 0,-5 0,5 0,-3 0,-1 0,5 0,-6 0,3 0,5 0,-5 0,3 0,1 0,-6 0,6 0,-6 0,1 0,7 0,-6 0,6 0,-8 0,1 0,4 0,-3 0,3 0,-3 0,0 0,1 0,-2 0,1 0,-1 0,1 0,1 0,-1 0,1 0,8 0,10 0,14 0,-4 0,1 0,8 0,3 0,10 0,-2 0,-16 0,-6 0,-10 0,-11 0,-5 0,-3 0,2 0,2 0,-2 0,0 0,-4 0,7 0,-3 0,-1 0,5 0,-7 0,8 0,-4 0,1 0,2 0,1 0,1 0,-3 0,-1 0,-1 0,-1-2,2-1,-4 1,5 0,-4 2,2 0,-1 0,-3 0,8 0,-3 0,4 0,-4 0,-3 0,0 0,0 0,6 0,-7 0,7 0,-9 0,3 0,6 0,-5 0,3 0,-5 0,-1 0,11 0,-4 0,7 0,-6 0,0 0,1 0,-1 0,0 0,0 0,1 0,-1 0,1 0,2 0,2 0,0 0,2 0,2 0,-1 0,4 0,-4 0,0 0,3 0,1 0,4 0,0 0,1 0,0 0,0 0,-2 0,-2 0,-4 0,-3 0,-1 0,-4 0,-1 0,1 0,-1 0,0 0,-3 0,0 0,-4 0,1 0,5 0,-6 0,5 0,0 0,-3 0,3 0,-1 0,-5 0,10 0,-7 0,0 0,4 0,-6 0,8 0,-8 0,1 0,6 0,-7 0,7 0,-8 0,3 0,1 0,-1 0,1 0,1 0,-2 0,1 0,1 0,0 0,3 0,0 0,0 0,0 0,1 0,3 0,0 0,1 0,-2 0,-3 0,-4 0,-2 0,0 0,0 0,4 0,1 0,1 0,0 0,0 0,1 0,2 0,2 0,0 0,-1 0,-3 0,-1 0,1 0,-3 0,-4 0,0 0,4 0,7 0,14 0,6 0,18 0,5 0,-4 0,-7 0,-14 0,-6 0,-1 0,-3 0,-5 0,-5 0,-7 0,-2 2,2 1,-1 1,0 0,0-1,-2 2,3-3,0 1,-1-2,0 0,-1 2,1-1,0 0,3 0,-4 0,1 1,4-3,-8 1,12-1,-11 0,3 0,4 0,-6 0,7 0,-6 0,3 0,0 0,0 0,0 0,-1 0,1 0,3 0,-4 0,-2 0,0 0,0 0,5 0,0 0,-2 0,-2 0,1 0,1 0,7 0,7 0,4 0,16 0,7 0,11 0,5 0,-7 0,-2 0,-10 0,-1 0,-9 0,-6 0,-2 0,-5 0,1 0,-2 0,-5 0,-4 0,-2 0,-2 0,1 0,1 0,0 0,1 0,-1-2,0-1,0 0,1 1,-1 2,1-1,-1 1,-3-2,1 0,-2 0,2-3,1 2,1 1,0-3,-3 2,-3 0,2 1,-2 2,0 0,2 0,-3 0,11 0,12 0,13 0,18 0,16 0,2 0,-34 0,2 0,-1 0,0 0,2 0,0 0,-1 0,-2 0,33 0,-10 0,-16 0,-12 0,-11 0,-6 0,-7 0,-1 0,-4 0,-6 0,9 0,-10 0,8 0,-2 0,-5 0,8 0,-4 0,-3 0,6-2,-6 0,8-1,11 1,10 2,36 0,-24 0,3 0,4 0,3 0,3 0,0 0,-7 0,-1 0,-4 0,0 0,3 0,-1 0,-3 0,-1 0,40-3,-10-1,-13 0,-6 0,-9 4,-13 0,-8-1,-8-2,0 1,-6-1,-3 1,-4-1,10 1,4 0,14 1,7 1,23 0,9 0,-27 0,3 0,6 0,2 0,-5 0,2 0,4 0,0 0,-2 0,0 0,-2 0,1 0,1 0,-2 0,-7 0,-3 0,33 0,-14-3,-13-1,-10-2,-12 0,-11 3,-6 0,-4 3,5 0,-4 0,3 0,2 0,16 0,19 0,17 0,17 0,3 0,7 0,-49 0,0 0,45 0,-3 0,-10 0,-7 0,-7 0,-11 0,-6 0,-11 0,-8 0,-8 0,-8 0,-4 0,4 0,-1 0,15 0,12 0,24 0,-17 2,4 0,4 0,0 0,-3 2,-1 0,37 4,-26-4,-12 2,-8-3,-7 0,-8 0,-3-3,-2 0,-6 0,-5 0,2 0,3 0,-4 0,6 0,-6 0,3 0,-1 0,1 0,-2-3,1 2,2-2,-3 2,3-1,-1-1,-2 0,3 1,-1 1,-1 1,-1 0,9-5,-9 4,9-3,-6 1,0 0,2 0,1-1,0 1,0-2,0 0,1 0,3 0,0-1,1 1,-1-1,-2 1,-1 1,0 0,-1 0,1 1,-1-1,0 0,1 1,-1-1,-2 1,-2 0,-2 0,1-1,-1 3,0-3,1 1,0 2,1-3,2 2,-2-1,1 0,-3 1,0 1,2-1,-1-1,1 0,-2 1,0 1,6 1,-4 0,2 0,-4 0,0 0,3 0,2-1,-2-2,0 0,0 1,1 1,2-1,-3-1,0 0,-2 1,0 1,0-1,2 0,-1-1,-1 2,-1 1,1 0,0 0,0 0,0 0,-1 0,2 0,-1 0,2 0,-3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30T12:39:33.9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94,'66'0,"0"0,-9 0,12 0,7 0,1 0,1 0,-5 0,-10 0,-8 0,-14 2,-11 3,-8 1,-5-1,-3-3,3 2,-2-3,4 3,0-4,4 0,5 0,4 0,4 0,2 0,0 0,-4 0,0 0,-3 0,-4 0,1 0,-1 0,-1 0,-1 0,0 0,0 0,4 0,0 0,-4 0,0 0,-4 0,4 0,1 0,3 0,3 0,-1 0,2 0,0 0,-2 0,3 0,-1 0,1 0,4 0,-3 0,-1 0,-4 0,0 0,3 0,-3 0,3 0,-1 0,1 0,1 0,-1 0,-1 0,1 0,4 0,1 0,0 0,4 0,1-3,1 0,-1 0,-4 0,-1 2,0 1,1 0,-5 0,0 0,-4 0,-4 0,-2 0,-3 0,0 0,-3 0,0 0,0 0,3 0,3 0,4 0,4 0,-2 0,3 0,1 0,0 0,0 0,0 0,0 0,1 0,2 0,1 0,1 0,3-3,1-1,5 0,4 0,1 4,-4 0,-6 0,-7 0,-3 0,4 0,-2 0,-1 0,-3 0,-4 0,-1 0,-4 0,0 0,-1 0,1 0,-1 0,0 0,-2 0,-1 0,-3 0,-1 0,5 0,-7 0,11 0,-11 0,5 0,2 0,-8 0,8 0,0 0,-3-1,2-2,-4 1,-1 0,11 2,-7 0,7 0,-10-2,-2-1,7 1,-7-2,7 2,-2-4,-2 2,1-1,5 0,-10 0,7-1,-2 0,-3 0,3-1,-1 3,-3-2,7 3,-4 0,0 3,0 0,0 0,2 0,0 0,0 0,-1 0,0-4,-1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30T12:39:41.35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1 120,'92'0,"-38"0,3 0,9 0,3 0,10 0,2 0,7 0,2 0,7 0,3 0,-31 0,1 0,-1 0,31 0,-1 0,-1 0,-1 0,2 0,-1 0,-1 0,1 0,2 0,-3 0,-12 0,-4 0,-11 0,-2 0,-5 0,-1 0,-5 0,-1 0,-1 0,-1 0,38 0,-25 0,-14 0,-16 0,-8 0,-8 0,-8 0,2 0,15 0,21 0,19 0,19 0,-29 0,4 0,4-1,3 2,8 0,2 1,2 1,-1 0,-9 0,-3 0,0-1,-2 1,-10-2,-2-1,38 1,-20-1,-15 2,-16 1,-13 1,-9-2,-8-1,7-1,13 0,20 0,16 0,16 0,-33 0,3 0,11 0,4 0,11 0,2 0,-2 0,1 0,-4 0,-2 0,-4 0,-1 0,-9 0,-1 0,-2 0,-1 0,42 0,-24 0,-13 0,-19 0,-14 0,-6 0,-6 0,-4 0,3 0,-4 0,9 0,6 0,17 0,24 0,-18 0,4 0,8 0,4 0,9 0,2 0,-4 0,0 0,-1 0,-1 0,-5 0,-2 0,-6 0,-1 0,2 0,-1 0,-8 0,-1 0,46 0,-12 0,-16 0,-16 0,-11 0,-11 0,-9 0,-4 0,-5 0,5 0,-3 0,17 0,7 0,29 0,29 0,-36 0,3 0,8 0,2 0,7 0,0 0,-3 0,-1 0,-2 0,-1 0,-3 0,-1 0,-8 0,-2 0,-3 0,-1 0,32 0,-20 0,-22 0,-12 0,-9 0,-6 0,-5 0,11 0,8 0,27 0,19 0,12 0,-24 0,6 0,11 0,3 0,-3 0,1 0,2 0,-4 0,-20 0,-3 0,-2 0,-1 0,4 0,-1 0,-3 0,-1 0,-1 0,-3 0,31 0,-18 0,-15 0,-10 0,-9 0,-6 0,-7-2,-4 0,3-1,-2 1,2-1,0 2,-1-5,0 3,-1-2,1 0,-1 1,3-1,1 1,2-2,1 1,0 0,-2-1,-1 3,-3-1,1 1,1 1,2 0,1-1,1 0,0 0,0-1,-3 1,0 0,0 1,-1 2,0-2,-1-1,1 0,2 1,-1 0,-2-1,-1 1,-1-2,3 1,-1 1,0 0,-2 2,1 0,4-2,-6 0,6 0,-6 0,3 0,0 0,-1-1,1 2,0 1,1-2,-1 0,-1 0,2 0,-2 2,1 0,-2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30T12:39:47.44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0 224,'61'0,"-1"0,6 0,2 0,5 0,0 0,-5 0,0 0,-3 0,2 0,8 0,4 0,-15-1,4 1,5 1,4 0,6 2,2 0,0 0,4 1,1 0,0 1,-1 0,0 0,-1 0,0 0,-3 1,17 0,-2 1,-8-1,4 0,-6-1,-2-1,-3 0,-13-1,-3 0,-3 0,-2-1,-7 0,-3 0,36 3,-23-1,-15 0,-18-4,-11 0,-4 0,-7 0,5 0,0 0,26 0,24 0,-1 0,7 0,9 0,6 0,-18 0,4 0,1 0,7 0,2 0,1 0,2 0,1 0,0 0,0 0,0 0,-1 0,-8 0,-1 0,-1 0,-5 0,-2 0,-3 0,17 0,-3 0,-2 0,-3 0,-14 0,-4 0,28 0,-24 0,-22 0,-17 0,-3 0,-4 2,-2 0,17 0,23 0,41-6,-36 1,3 0,3-1,4-2,18-1,4-1,-23 2,2 0,3-1,9-1,3-1,1 1,7-1,2-1,-3 1,-10 2,-3 0,0 0,-4 0,-2 0,-1 1,24-1,-3 1,-12 2,-2 1,-1 0,-2 0,-17 3,-4 0,31 0,-27 0,-20 0,-11 0,-5 0,-8 0,3 0,18 0,27 0,32 0,-16 0,8 0,-20 0,2 0,2 0,4 0,1 0,1 0,1 0,0 0,-4 0,13 0,-4 0,-7 0,-4 0,-6 0,-3 0,-9 0,-1 0,0 0,-3 0,25 0,-20 0,-16 0,-15 0,-3 0,-7 0,1 0,0 0,19 0,17 0,25 0,-18 0,5 0,10 0,5 0,16 0,6 0,-24 0,2 0,0 0,-4 0,0 0,0 0,3 1,1-1,0-1,-1 1,0-2,1 0,0-1,2-1,0 0,8-1,0-1,1-1,-2 0,0-1,-1 0,0-1,-1 1,-2 0,-7 0,-2 1,-2 1,28-4,-2 1,-9 0,-3 0,-9 2,-2 1,-2-1,-3 2,-9 1,-2 2,-6 1,-2 1,37-1,-14 1,-7 0,-12 0,-6 0,-10 0,-10 0,-5 0,-6 0,2 0,10 0,20 0,26 0,10 0,13 0,-20 0,4 0,2 0,-11 0,2 0,1 0,2 0,5 0,3 0,0 0,-3 0,16 0,-3 0,1 0,-22 0,0 0,0 0,-1 0,20 0,-2 0,-1 0,-5 0,-1 0,-3 0,-10 0,-3 0,-2 0,24 0,-4 0,-7 0,-4 0,-9 0,-2 0,6 0,-1 0,-10 0,-2 0,-5 0,-3 0,34 0,-22 0,-14 0,-12 0,-7 0,-10 0,15 0,23 0,39 0,-26 0,6 0,11 0,4 0,-23 0,3 0,-1 0,1 0,-1 0,1 0,1 0,0 0,-3 0,24 0,-2 0,-25 0,0 0,-1 0,24 0,-3 0,-8 0,-2 0,0 0,-4 0,-18 0,-2 0,3 0,-1 0,34 0,-12 0,-11 0,-7 0,-3 0,-12 0,-9 0,-7 0,-9 0,-5 0,0 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30T12:40:15.42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0 234,'63'0,"-1"0,10 0,6 0,10 0,-25 0,3 0,-3 0,0 0,5 0,0 0,-5 0,-2 0,37 0,-47 0,-1 0,44 0,-9 0,-13 0,-12 0,-13 0,-9 0,-11 0,-6 0,-5 0,-3 0,8 0,-6 0,6 0,-4 0,5 0,2 0,7 0,10 0,14 0,4 0,23 0,14 0,-44 0,3 0,5 0,1 0,-4-1,-1 2,-3 0,-1 0,39 3,-16 0,-12-1,-10-3,-8 1,-12-1,-9 0,-5 1,-6 2,5-1,-5 0,18-2,2 0,17 0,15 0,6 0,11 0,0 0,-5 0,-12 0,-12 0,-8 0,-2 0,1 0,-3 0,-6 0,0 0,-4 0,0 0,-5 0,-6 0,-2 0,-2 0,0 0,0 0,0 3,4-3,10 3,8-3,33 0,11 0,7 0,-1 0,-29 0,-7 0,-10 0,-8 2,-3 0,-3 1,-4-1,-4-1,-2-1,-2 0,0 0,-1 0,0 0,2 0,2 0,5 0,2 0,-1 0,0 0,-3 0,-2 0,1 0,0 0,-4 0,-2 0,2 0,-1 0,0 0,0 0,-2 0,3 0,0 0,0 0,-1 0,-1 0,0 0,2 0,1 0,7 0,-2 0,2 0,0 0,0 0,3 0,1 0,0 0,1 0,3 0,-2 0,2 0,-3 0,-3 0,2 0,-3 0,1 0,-2 0,-6 0,-2 0,-2 0,4 0,-4 0,2-1,-2-1,1-1,0 1,1 2,0-1,0 1,-1-2,0 0,0-4,-2 1,3-1,-5 3,7-3,-6 4,5-1,1 2,-2 1,1 0,0-1,0 1,3 0,0 0,-3 0,-1 0,1 0,3 0,1 0,-2 0,-2 0,-2 0,3 0,2 0,0 0,-2 0,-1 0,-3 0,2 0,0 0,0 0,0 0,-3 0,5 0,-7 0,8 0,-5 0,2 0,-2 0,3 0,-1 0,3 0,1 0,0 0,1 0,-1 0,0 0,1 0,-1 0,-3 0,0 0,-4 0,1 0,3 0,-3 0,4 0,-4 0,3 0,2 0,0 0,2 0,2 0,1 0,1 0,2 0,-1 0,-1 0,-1 0,-4 0,-2 0,-1 0,-3 0,-1 0,7 0,-5 0,3 0,-3 0,-4 0,11 0,-11 0,8 0,-4 0,-3 0,9-3,-9 2,3-3,2 2,-5-1,6 0,-3-1,-1 1,1 1,-1 0,2 2,2 0,-1 0,4 0,4 0,2 0,0 0,2 0,0 0,4 0,1 0,-3 0,2 0,-3 0,-2 0,-5 2,-3 1,3 0,-1-1,0-2,-1 0,-4 0,3 0,0 0,-2 2,-1 0,-2 0,1 0,-1-2,-2 0,3 0,-4 0,4 0,0 0,-2 0,1 0,-1 0,1 0,1 0,3 0,-4 0,2 0,-3 0,0 0,6 0,-4 0,4 0,-3 0,-3 0,2 0,-3 0,4 0,-2 0,4 0,-3 0,1 0,0 0,0 0,-2 0,-1 0,6 0,-9 0,10 0,-9-4,3 3,0-2,-2 3,7-3,-4 0,5 0,-4-1,0 2,2-1,1-1,0 1,0 0,3-2,2 1,0 1,-1-2,-6 1,0 1,-4 1,1-1,-1 0,3 0,-2 1,0 1,3-2,-7 2,7-3,-3 2,-1 0,2-1,1 0,0 1,3-1,-3 0,0 0,-2 1,-1 0,0-1,0 1,0 2,0-2,0-1,3 0,-2-1,-1 1,4-4,-9 4,10-5,-3 7,-3-2,6 0,-6 0,4 1,2-1,1 3,1-1,2-1,5-2,1 1,3 0,1 3,-3 0,1-1,1 1,-3 0,2-2,-5-2,-4 1,-2 0,-4 1,1 0,-3 0,0 0,0 2,0-3,0 1,4-1,-3 0,3 3,-4 0,0-1,6 1,-2 0,6 0,-7 0,-1-2,0-1,-1 0,2 1,-2 2,2 0,3 0,1 0,2 0,1 0,1 0,3 0,0 0,1 0,3 0,2 0,3 2,-4 4,0 0,-4 2,-5 0,0 0,-4 0,-1-1,-2 0,-4-2,2 3,-1-5,0 1,4-1,-3-1,1 0,3-1,-8-1,5 0,-1 0,-1 0,4 1,-8 2,8-1,-3 2,7-2,1 1,3 1,2 0,1 0,-1 0,1 0,0 1,-4 0,-1-2,-3-1,0 1,-1 0,1-1,-1 3,-1-2,1 0,0 1,-3-1,0 0,0 1,0-2,3 1,-3-1,1-2,-4 1,1-1,-1 0,2 0,-2 0,1 0,0 0,0 0,2 0,-1 0,-2 0,1 0,2 0,-3 0,6 0,-6 0,4 0,-2 0,-1 0,1 0,-1 0,-1 0,3 0,-2-2,3-1,-3-4,-4 4,5-5,-3 4,1-1,3 0,-7 2,8 1,-1-3,-2 2,0 0,5-1,-10 1,10 1,-8 0,2 1,2-2,-3 1,6 0,3 1,6 1,7 0,-3 0,0 0,-3 2,-3 1,0-1,-4 3,-4-2,0 0,-4-1,2 0,-1 1,1-1,0 0,-2-2,0 0,0 0,2 0,0 0,0 0,0 0,0 0,0 0,0 0,0 0,-2 0,1 0,1 0,-1 0,0 0,3 0,-4 0,6 0,-6 0,-1 0,11 0,-5 0,5 0,-8-3,1 1,-3-1,3-3,-4 5,2-3,-1 4,2 0,0 0,-1 0,2 0,-1 0,-1 0,1 0,-1 0,-1-2,5 0,-2-1,3 1,-4 1,1-2,0 0,3 1,-3 1,1 1,-1 0,-2 0,1-3,-2 1,1-1,1 0,2 3,-1 0,0-2,-1-1,-2 0,3 0,-4 3,3 0,-1 0,0-1,-1-2,-1 1,1 0,5 2,-7 0,5-1,0 1,-1 0,1 0,-4 0,0 0,2 0,4 0,-5 0,5-1,-5-2,2 0,0 1,2-1,1 1,1-1,3 0,2 1,3-1,0 0,1 0,0 1,0-1,0 0,-4 0,-4 3,-5 0,0 0,-2-2,1 0,5-1,-6 2,7-1,-9 0,3-1,-2 2,4 0,-1 1,-1-1,-1 1,0 0,6 0,-2 0,3 0,-5 0,-2 0,2 0,-3 0,4 0,-3 0,2 0,0 0,-4 0,7 0,-5 0,2 0,-1 0,-3 0,3 0,3 4,-6-3,5 4,-6-3,5 0,1-1,-2-1,3 0,-2 3,4-1,5 1,-3 0,1-3,-2 0,3 0,3 1,-2 2,3-1,-3 1,0-1,0 1,-7 0,0 1,-3-1,-1 0,0-1,1 2,0-3,2 3,-2-4,-1 0,1 0,-1 0,2 0,-1 0,1 0,-1 0,0 0,0 0,-1 0,0 0,1 0,0 0,1 0,-1 0,-1 0,1 1,2 4,-6-2,6 6,-5-6,0 3,7 0,-10-3,10 1,-7-4,4 0,-1 0,-1 0,1 0,0 0,1 0,-1 0,1 0,-1 0,0 0,0 0,-1 0,-1 0,4 0,-3 0,2 0,-1 0,0 0,2 0,-1 0</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Red" type="title">
  <p:cSld name="Title Slide Red">
    <p:spTree>
      <p:nvGrpSpPr>
        <p:cNvPr id="1" name="Shape 9"/>
        <p:cNvGrpSpPr/>
        <p:nvPr/>
      </p:nvGrpSpPr>
      <p:grpSpPr>
        <a:xfrm>
          <a:off x="0" y="0"/>
          <a:ext cx="0" cy="0"/>
          <a:chOff x="0" y="0"/>
          <a:chExt cx="0" cy="0"/>
        </a:xfrm>
      </p:grpSpPr>
      <p:sp>
        <p:nvSpPr>
          <p:cNvPr id="10" name="Google Shape;10;p2" descr="Red background"/>
          <p:cNvSpPr/>
          <p:nvPr/>
        </p:nvSpPr>
        <p:spPr>
          <a:xfrm>
            <a:off x="195943" y="195942"/>
            <a:ext cx="11807520" cy="6489447"/>
          </a:xfrm>
          <a:custGeom>
            <a:avLst/>
            <a:gdLst/>
            <a:ahLst/>
            <a:cxnLst/>
            <a:rect l="l" t="t" r="r" b="b"/>
            <a:pathLst>
              <a:path w="12048490" h="6713220" extrusionOk="0">
                <a:moveTo>
                  <a:pt x="0" y="6713004"/>
                </a:moveTo>
                <a:lnTo>
                  <a:pt x="12048210" y="6713004"/>
                </a:lnTo>
                <a:lnTo>
                  <a:pt x="12048210" y="0"/>
                </a:lnTo>
                <a:lnTo>
                  <a:pt x="0" y="0"/>
                </a:lnTo>
                <a:lnTo>
                  <a:pt x="0" y="6713004"/>
                </a:lnTo>
                <a:close/>
              </a:path>
            </a:pathLst>
          </a:custGeom>
          <a:solidFill>
            <a:srgbClr val="B511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1" name="Google Shape;11;p2" descr="Lancaster University"/>
          <p:cNvPicPr preferRelativeResize="0"/>
          <p:nvPr/>
        </p:nvPicPr>
        <p:blipFill rotWithShape="1">
          <a:blip r:embed="rId2">
            <a:alphaModFix/>
          </a:blip>
          <a:srcRect/>
          <a:stretch/>
        </p:blipFill>
        <p:spPr>
          <a:xfrm>
            <a:off x="8894943" y="762001"/>
            <a:ext cx="1914367" cy="605188"/>
          </a:xfrm>
          <a:prstGeom prst="rect">
            <a:avLst/>
          </a:prstGeom>
          <a:noFill/>
          <a:ln>
            <a:noFill/>
          </a:ln>
        </p:spPr>
      </p:pic>
      <p:sp>
        <p:nvSpPr>
          <p:cNvPr id="12" name="Google Shape;12;p2"/>
          <p:cNvSpPr txBox="1">
            <a:spLocks noGrp="1"/>
          </p:cNvSpPr>
          <p:nvPr>
            <p:ph type="ctrTitle"/>
          </p:nvPr>
        </p:nvSpPr>
        <p:spPr>
          <a:xfrm>
            <a:off x="900940" y="2205023"/>
            <a:ext cx="9144000" cy="1399200"/>
          </a:xfrm>
          <a:prstGeom prst="rect">
            <a:avLst/>
          </a:prstGeom>
          <a:noFill/>
          <a:ln>
            <a:noFill/>
          </a:ln>
        </p:spPr>
        <p:txBody>
          <a:bodyPr spcFirstLastPara="1" wrap="square" lIns="91425" tIns="45700" rIns="91425" bIns="45700" anchor="b" anchorCtr="0">
            <a:normAutofit/>
          </a:bodyPr>
          <a:lstStyle>
            <a:lvl1pPr lvl="0" algn="l">
              <a:lnSpc>
                <a:spcPct val="96703"/>
              </a:lnSpc>
              <a:spcBef>
                <a:spcPts val="1480"/>
              </a:spcBef>
              <a:spcAft>
                <a:spcPts val="0"/>
              </a:spcAft>
              <a:buClr>
                <a:schemeClr val="lt1"/>
              </a:buClr>
              <a:buSzPts val="4550"/>
              <a:buFont typeface="Calibri"/>
              <a:buNone/>
              <a:defRPr sz="6067">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934339" y="4152381"/>
            <a:ext cx="9144000" cy="1655600"/>
          </a:xfrm>
          <a:prstGeom prst="rect">
            <a:avLst/>
          </a:prstGeom>
          <a:noFill/>
          <a:ln>
            <a:noFill/>
          </a:ln>
        </p:spPr>
        <p:txBody>
          <a:bodyPr spcFirstLastPara="1" wrap="square" lIns="91425" tIns="45700" rIns="91425" bIns="45700" anchor="t" anchorCtr="0">
            <a:normAutofit/>
          </a:bodyPr>
          <a:lstStyle>
            <a:lvl1pPr lvl="0" algn="l">
              <a:lnSpc>
                <a:spcPct val="105660"/>
              </a:lnSpc>
              <a:spcBef>
                <a:spcPts val="700"/>
              </a:spcBef>
              <a:spcAft>
                <a:spcPts val="0"/>
              </a:spcAft>
              <a:buSzPts val="2650"/>
              <a:buNone/>
              <a:defRPr sz="3533">
                <a:solidFill>
                  <a:schemeClr val="lt1"/>
                </a:solidFill>
              </a:defRPr>
            </a:lvl1pPr>
            <a:lvl2pPr lvl="1" algn="ctr">
              <a:lnSpc>
                <a:spcPct val="90000"/>
              </a:lnSpc>
              <a:spcBef>
                <a:spcPts val="667"/>
              </a:spcBef>
              <a:spcAft>
                <a:spcPts val="0"/>
              </a:spcAft>
              <a:buSzPts val="2000"/>
              <a:buNone/>
              <a:defRPr sz="2667"/>
            </a:lvl2pPr>
            <a:lvl3pPr lvl="2" algn="ctr">
              <a:lnSpc>
                <a:spcPct val="90000"/>
              </a:lnSpc>
              <a:spcBef>
                <a:spcPts val="667"/>
              </a:spcBef>
              <a:spcAft>
                <a:spcPts val="0"/>
              </a:spcAft>
              <a:buSzPts val="1800"/>
              <a:buNone/>
              <a:defRPr sz="2400"/>
            </a:lvl3pPr>
            <a:lvl4pPr lvl="3" algn="ctr">
              <a:lnSpc>
                <a:spcPct val="90000"/>
              </a:lnSpc>
              <a:spcBef>
                <a:spcPts val="667"/>
              </a:spcBef>
              <a:spcAft>
                <a:spcPts val="0"/>
              </a:spcAft>
              <a:buSzPts val="1600"/>
              <a:buNone/>
              <a:defRPr sz="2133"/>
            </a:lvl4pPr>
            <a:lvl5pPr lvl="4" algn="ctr">
              <a:lnSpc>
                <a:spcPct val="90000"/>
              </a:lnSpc>
              <a:spcBef>
                <a:spcPts val="667"/>
              </a:spcBef>
              <a:spcAft>
                <a:spcPts val="0"/>
              </a:spcAft>
              <a:buSzPts val="1600"/>
              <a:buNone/>
              <a:defRPr sz="2133"/>
            </a:lvl5pPr>
            <a:lvl6pPr lvl="5" algn="ctr">
              <a:lnSpc>
                <a:spcPct val="90000"/>
              </a:lnSpc>
              <a:spcBef>
                <a:spcPts val="667"/>
              </a:spcBef>
              <a:spcAft>
                <a:spcPts val="0"/>
              </a:spcAft>
              <a:buClr>
                <a:schemeClr val="dk1"/>
              </a:buClr>
              <a:buSzPts val="1600"/>
              <a:buNone/>
              <a:defRPr sz="2133"/>
            </a:lvl6pPr>
            <a:lvl7pPr lvl="6" algn="ctr">
              <a:lnSpc>
                <a:spcPct val="90000"/>
              </a:lnSpc>
              <a:spcBef>
                <a:spcPts val="667"/>
              </a:spcBef>
              <a:spcAft>
                <a:spcPts val="0"/>
              </a:spcAft>
              <a:buClr>
                <a:schemeClr val="dk1"/>
              </a:buClr>
              <a:buSzPts val="1600"/>
              <a:buNone/>
              <a:defRPr sz="2133"/>
            </a:lvl7pPr>
            <a:lvl8pPr lvl="7" algn="ctr">
              <a:lnSpc>
                <a:spcPct val="90000"/>
              </a:lnSpc>
              <a:spcBef>
                <a:spcPts val="667"/>
              </a:spcBef>
              <a:spcAft>
                <a:spcPts val="0"/>
              </a:spcAft>
              <a:buClr>
                <a:schemeClr val="dk1"/>
              </a:buClr>
              <a:buSzPts val="1600"/>
              <a:buNone/>
              <a:defRPr sz="2133"/>
            </a:lvl8pPr>
            <a:lvl9pPr lvl="8" algn="ctr">
              <a:lnSpc>
                <a:spcPct val="90000"/>
              </a:lnSpc>
              <a:spcBef>
                <a:spcPts val="667"/>
              </a:spcBef>
              <a:spcAft>
                <a:spcPts val="0"/>
              </a:spcAft>
              <a:buClr>
                <a:schemeClr val="dk1"/>
              </a:buClr>
              <a:buSzPts val="1600"/>
              <a:buNone/>
              <a:defRPr sz="2133"/>
            </a:lvl9pPr>
          </a:lstStyle>
          <a:p>
            <a:r>
              <a:rPr lang="en-US"/>
              <a:t>Click to edit Master subtitle style</a:t>
            </a:r>
            <a:endParaRPr/>
          </a:p>
        </p:txBody>
      </p:sp>
      <p:sp>
        <p:nvSpPr>
          <p:cNvPr id="14" name="Google Shape;14;p2"/>
          <p:cNvSpPr/>
          <p:nvPr/>
        </p:nvSpPr>
        <p:spPr>
          <a:xfrm>
            <a:off x="992098" y="3829921"/>
            <a:ext cx="1584325" cy="0"/>
          </a:xfrm>
          <a:custGeom>
            <a:avLst/>
            <a:gdLst/>
            <a:ahLst/>
            <a:cxnLst/>
            <a:rect l="l" t="t" r="r" b="b"/>
            <a:pathLst>
              <a:path w="1584325" h="120000" extrusionOk="0">
                <a:moveTo>
                  <a:pt x="0" y="0"/>
                </a:moveTo>
                <a:lnTo>
                  <a:pt x="1584159" y="0"/>
                </a:lnTo>
              </a:path>
            </a:pathLst>
          </a:custGeom>
          <a:noFill/>
          <a:ln w="16925" cap="flat" cmpd="sng">
            <a:solidFill>
              <a:srgbClr val="A6ADB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5" name="Google Shape;15;p2"/>
          <p:cNvSpPr/>
          <p:nvPr/>
        </p:nvSpPr>
        <p:spPr>
          <a:xfrm>
            <a:off x="971923" y="3832747"/>
            <a:ext cx="1590675" cy="0"/>
          </a:xfrm>
          <a:custGeom>
            <a:avLst/>
            <a:gdLst/>
            <a:ahLst/>
            <a:cxnLst/>
            <a:rect l="l" t="t" r="r" b="b"/>
            <a:pathLst>
              <a:path w="1590675" h="120000" extrusionOk="0">
                <a:moveTo>
                  <a:pt x="0" y="0"/>
                </a:moveTo>
                <a:lnTo>
                  <a:pt x="1590421" y="0"/>
                </a:lnTo>
              </a:path>
            </a:pathLst>
          </a:custGeom>
          <a:noFill/>
          <a:ln w="17025" cap="flat" cmpd="sng">
            <a:solidFill>
              <a:srgbClr val="A6ADB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6" name="Google Shape;16;p2"/>
          <p:cNvSpPr txBox="1">
            <a:spLocks noGrp="1"/>
          </p:cNvSpPr>
          <p:nvPr>
            <p:ph type="sldNum" idx="12"/>
          </p:nvPr>
        </p:nvSpPr>
        <p:spPr>
          <a:xfrm>
            <a:off x="8955059" y="6092983"/>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a:solidFill>
                  <a:schemeClr val="lt1"/>
                </a:solidFill>
                <a:latin typeface="Calibri"/>
                <a:ea typeface="Calibri"/>
                <a:cs typeface="Calibri"/>
                <a:sym typeface="Calibri"/>
              </a:defRPr>
            </a:lvl1pPr>
            <a:lvl2pPr marL="0" marR="0" lvl="1" indent="0" algn="r" rtl="0">
              <a:spcBef>
                <a:spcPts val="0"/>
              </a:spcBef>
              <a:buNone/>
              <a:defRPr sz="2400">
                <a:solidFill>
                  <a:schemeClr val="lt1"/>
                </a:solidFill>
                <a:latin typeface="Calibri"/>
                <a:ea typeface="Calibri"/>
                <a:cs typeface="Calibri"/>
                <a:sym typeface="Calibri"/>
              </a:defRPr>
            </a:lvl2pPr>
            <a:lvl3pPr marL="0" marR="0" lvl="2" indent="0" algn="r" rtl="0">
              <a:spcBef>
                <a:spcPts val="0"/>
              </a:spcBef>
              <a:buNone/>
              <a:defRPr sz="2400">
                <a:solidFill>
                  <a:schemeClr val="lt1"/>
                </a:solidFill>
                <a:latin typeface="Calibri"/>
                <a:ea typeface="Calibri"/>
                <a:cs typeface="Calibri"/>
                <a:sym typeface="Calibri"/>
              </a:defRPr>
            </a:lvl3pPr>
            <a:lvl4pPr marL="0" marR="0" lvl="3" indent="0" algn="r" rtl="0">
              <a:spcBef>
                <a:spcPts val="0"/>
              </a:spcBef>
              <a:buNone/>
              <a:defRPr sz="2400">
                <a:solidFill>
                  <a:schemeClr val="lt1"/>
                </a:solidFill>
                <a:latin typeface="Calibri"/>
                <a:ea typeface="Calibri"/>
                <a:cs typeface="Calibri"/>
                <a:sym typeface="Calibri"/>
              </a:defRPr>
            </a:lvl4pPr>
            <a:lvl5pPr marL="0" marR="0" lvl="4" indent="0" algn="r" rtl="0">
              <a:spcBef>
                <a:spcPts val="0"/>
              </a:spcBef>
              <a:buNone/>
              <a:defRPr sz="2400">
                <a:solidFill>
                  <a:schemeClr val="lt1"/>
                </a:solidFill>
                <a:latin typeface="Calibri"/>
                <a:ea typeface="Calibri"/>
                <a:cs typeface="Calibri"/>
                <a:sym typeface="Calibri"/>
              </a:defRPr>
            </a:lvl5pPr>
            <a:lvl6pPr marL="0" marR="0" lvl="5" indent="0" algn="r" rtl="0">
              <a:spcBef>
                <a:spcPts val="0"/>
              </a:spcBef>
              <a:buNone/>
              <a:defRPr sz="2400">
                <a:solidFill>
                  <a:schemeClr val="lt1"/>
                </a:solidFill>
                <a:latin typeface="Calibri"/>
                <a:ea typeface="Calibri"/>
                <a:cs typeface="Calibri"/>
                <a:sym typeface="Calibri"/>
              </a:defRPr>
            </a:lvl6pPr>
            <a:lvl7pPr marL="0" marR="0" lvl="6" indent="0" algn="r" rtl="0">
              <a:spcBef>
                <a:spcPts val="0"/>
              </a:spcBef>
              <a:buNone/>
              <a:defRPr sz="2400">
                <a:solidFill>
                  <a:schemeClr val="lt1"/>
                </a:solidFill>
                <a:latin typeface="Calibri"/>
                <a:ea typeface="Calibri"/>
                <a:cs typeface="Calibri"/>
                <a:sym typeface="Calibri"/>
              </a:defRPr>
            </a:lvl7pPr>
            <a:lvl8pPr marL="0" marR="0" lvl="7" indent="0" algn="r" rtl="0">
              <a:spcBef>
                <a:spcPts val="0"/>
              </a:spcBef>
              <a:buNone/>
              <a:defRPr sz="2400">
                <a:solidFill>
                  <a:schemeClr val="lt1"/>
                </a:solidFill>
                <a:latin typeface="Calibri"/>
                <a:ea typeface="Calibri"/>
                <a:cs typeface="Calibri"/>
                <a:sym typeface="Calibri"/>
              </a:defRPr>
            </a:lvl8pPr>
            <a:lvl9pPr marL="0" marR="0" lvl="8" indent="0" algn="r" rtl="0">
              <a:spcBef>
                <a:spcPts val="0"/>
              </a:spcBef>
              <a:buNone/>
              <a:defRPr sz="2400">
                <a:solidFill>
                  <a:schemeClr val="lt1"/>
                </a:solidFill>
                <a:latin typeface="Calibri"/>
                <a:ea typeface="Calibri"/>
                <a:cs typeface="Calibri"/>
                <a:sym typeface="Calibri"/>
              </a:defRPr>
            </a:lvl9pPr>
          </a:lstStyle>
          <a:p>
            <a:fld id="{7506C53F-34AB-4B15-BA6F-635799C35784}" type="slidenum">
              <a:rPr lang="en-GB" smtClean="0"/>
              <a:t>‹#›</a:t>
            </a:fld>
            <a:endParaRPr lang="en-GB"/>
          </a:p>
        </p:txBody>
      </p:sp>
    </p:spTree>
    <p:extLst>
      <p:ext uri="{BB962C8B-B14F-4D97-AF65-F5344CB8AC3E}">
        <p14:creationId xmlns:p14="http://schemas.microsoft.com/office/powerpoint/2010/main" val="2581908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955059" y="6092983"/>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a:solidFill>
                  <a:srgbClr val="414042"/>
                </a:solidFill>
                <a:latin typeface="Calibri"/>
                <a:ea typeface="Calibri"/>
                <a:cs typeface="Calibri"/>
                <a:sym typeface="Calibri"/>
              </a:defRPr>
            </a:lvl1pPr>
            <a:lvl2pPr marL="0" marR="0" lvl="1" indent="0" algn="r" rtl="0">
              <a:spcBef>
                <a:spcPts val="0"/>
              </a:spcBef>
              <a:buNone/>
              <a:defRPr sz="2400">
                <a:solidFill>
                  <a:srgbClr val="414042"/>
                </a:solidFill>
                <a:latin typeface="Calibri"/>
                <a:ea typeface="Calibri"/>
                <a:cs typeface="Calibri"/>
                <a:sym typeface="Calibri"/>
              </a:defRPr>
            </a:lvl2pPr>
            <a:lvl3pPr marL="0" marR="0" lvl="2" indent="0" algn="r" rtl="0">
              <a:spcBef>
                <a:spcPts val="0"/>
              </a:spcBef>
              <a:buNone/>
              <a:defRPr sz="2400">
                <a:solidFill>
                  <a:srgbClr val="414042"/>
                </a:solidFill>
                <a:latin typeface="Calibri"/>
                <a:ea typeface="Calibri"/>
                <a:cs typeface="Calibri"/>
                <a:sym typeface="Calibri"/>
              </a:defRPr>
            </a:lvl3pPr>
            <a:lvl4pPr marL="0" marR="0" lvl="3" indent="0" algn="r" rtl="0">
              <a:spcBef>
                <a:spcPts val="0"/>
              </a:spcBef>
              <a:buNone/>
              <a:defRPr sz="2400">
                <a:solidFill>
                  <a:srgbClr val="414042"/>
                </a:solidFill>
                <a:latin typeface="Calibri"/>
                <a:ea typeface="Calibri"/>
                <a:cs typeface="Calibri"/>
                <a:sym typeface="Calibri"/>
              </a:defRPr>
            </a:lvl4pPr>
            <a:lvl5pPr marL="0" marR="0" lvl="4" indent="0" algn="r" rtl="0">
              <a:spcBef>
                <a:spcPts val="0"/>
              </a:spcBef>
              <a:buNone/>
              <a:defRPr sz="2400">
                <a:solidFill>
                  <a:srgbClr val="414042"/>
                </a:solidFill>
                <a:latin typeface="Calibri"/>
                <a:ea typeface="Calibri"/>
                <a:cs typeface="Calibri"/>
                <a:sym typeface="Calibri"/>
              </a:defRPr>
            </a:lvl5pPr>
            <a:lvl6pPr marL="0" marR="0" lvl="5" indent="0" algn="r" rtl="0">
              <a:spcBef>
                <a:spcPts val="0"/>
              </a:spcBef>
              <a:buNone/>
              <a:defRPr sz="2400">
                <a:solidFill>
                  <a:srgbClr val="414042"/>
                </a:solidFill>
                <a:latin typeface="Calibri"/>
                <a:ea typeface="Calibri"/>
                <a:cs typeface="Calibri"/>
                <a:sym typeface="Calibri"/>
              </a:defRPr>
            </a:lvl6pPr>
            <a:lvl7pPr marL="0" marR="0" lvl="6" indent="0" algn="r" rtl="0">
              <a:spcBef>
                <a:spcPts val="0"/>
              </a:spcBef>
              <a:buNone/>
              <a:defRPr sz="2400">
                <a:solidFill>
                  <a:srgbClr val="414042"/>
                </a:solidFill>
                <a:latin typeface="Calibri"/>
                <a:ea typeface="Calibri"/>
                <a:cs typeface="Calibri"/>
                <a:sym typeface="Calibri"/>
              </a:defRPr>
            </a:lvl7pPr>
            <a:lvl8pPr marL="0" marR="0" lvl="7" indent="0" algn="r" rtl="0">
              <a:spcBef>
                <a:spcPts val="0"/>
              </a:spcBef>
              <a:buNone/>
              <a:defRPr sz="2400">
                <a:solidFill>
                  <a:srgbClr val="414042"/>
                </a:solidFill>
                <a:latin typeface="Calibri"/>
                <a:ea typeface="Calibri"/>
                <a:cs typeface="Calibri"/>
                <a:sym typeface="Calibri"/>
              </a:defRPr>
            </a:lvl8pPr>
            <a:lvl9pPr marL="0" marR="0" lvl="8" indent="0" algn="r" rtl="0">
              <a:spcBef>
                <a:spcPts val="0"/>
              </a:spcBef>
              <a:buNone/>
              <a:defRPr sz="2400">
                <a:solidFill>
                  <a:srgbClr val="414042"/>
                </a:solidFill>
                <a:latin typeface="Calibri"/>
                <a:ea typeface="Calibri"/>
                <a:cs typeface="Calibri"/>
                <a:sym typeface="Calibri"/>
              </a:defRPr>
            </a:lvl9pPr>
          </a:lstStyle>
          <a:p>
            <a:fld id="{7506C53F-34AB-4B15-BA6F-635799C35784}" type="slidenum">
              <a:rPr lang="en-GB" smtClean="0"/>
              <a:t>‹#›</a:t>
            </a:fld>
            <a:endParaRPr lang="en-GB"/>
          </a:p>
        </p:txBody>
      </p:sp>
    </p:spTree>
    <p:extLst>
      <p:ext uri="{BB962C8B-B14F-4D97-AF65-F5344CB8AC3E}">
        <p14:creationId xmlns:p14="http://schemas.microsoft.com/office/powerpoint/2010/main" val="1249811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Logos">
  <p:cSld name="Title Slide Logos">
    <p:spTree>
      <p:nvGrpSpPr>
        <p:cNvPr id="1" name="Shape 23"/>
        <p:cNvGrpSpPr/>
        <p:nvPr/>
      </p:nvGrpSpPr>
      <p:grpSpPr>
        <a:xfrm>
          <a:off x="0" y="0"/>
          <a:ext cx="0" cy="0"/>
          <a:chOff x="0" y="0"/>
          <a:chExt cx="0" cy="0"/>
        </a:xfrm>
      </p:grpSpPr>
      <p:sp>
        <p:nvSpPr>
          <p:cNvPr id="24" name="Google Shape;24;p4"/>
          <p:cNvSpPr txBox="1">
            <a:spLocks noGrp="1"/>
          </p:cNvSpPr>
          <p:nvPr>
            <p:ph type="ctrTitle"/>
          </p:nvPr>
        </p:nvSpPr>
        <p:spPr>
          <a:xfrm>
            <a:off x="900940" y="2205023"/>
            <a:ext cx="9144000" cy="1399200"/>
          </a:xfrm>
          <a:prstGeom prst="rect">
            <a:avLst/>
          </a:prstGeom>
          <a:noFill/>
          <a:ln>
            <a:noFill/>
          </a:ln>
        </p:spPr>
        <p:txBody>
          <a:bodyPr spcFirstLastPara="1" wrap="square" lIns="91425" tIns="45700" rIns="91425" bIns="45700" anchor="b" anchorCtr="0">
            <a:normAutofit/>
          </a:bodyPr>
          <a:lstStyle>
            <a:lvl1pPr lvl="0" algn="l">
              <a:lnSpc>
                <a:spcPct val="96703"/>
              </a:lnSpc>
              <a:spcBef>
                <a:spcPts val="1480"/>
              </a:spcBef>
              <a:spcAft>
                <a:spcPts val="0"/>
              </a:spcAft>
              <a:buClr>
                <a:srgbClr val="B5121B"/>
              </a:buClr>
              <a:buSzPts val="4550"/>
              <a:buFont typeface="Calibri"/>
              <a:buNone/>
              <a:defRPr sz="6067">
                <a:solidFill>
                  <a:srgbClr val="B5121B"/>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5" name="Google Shape;25;p4"/>
          <p:cNvSpPr txBox="1">
            <a:spLocks noGrp="1"/>
          </p:cNvSpPr>
          <p:nvPr>
            <p:ph type="subTitle" idx="1"/>
          </p:nvPr>
        </p:nvSpPr>
        <p:spPr>
          <a:xfrm>
            <a:off x="934339" y="4152381"/>
            <a:ext cx="9144000" cy="1655600"/>
          </a:xfrm>
          <a:prstGeom prst="rect">
            <a:avLst/>
          </a:prstGeom>
          <a:noFill/>
          <a:ln>
            <a:noFill/>
          </a:ln>
        </p:spPr>
        <p:txBody>
          <a:bodyPr spcFirstLastPara="1" wrap="square" lIns="91425" tIns="45700" rIns="91425" bIns="45700" anchor="t" anchorCtr="0">
            <a:normAutofit/>
          </a:bodyPr>
          <a:lstStyle>
            <a:lvl1pPr lvl="0" algn="l">
              <a:lnSpc>
                <a:spcPct val="105660"/>
              </a:lnSpc>
              <a:spcBef>
                <a:spcPts val="700"/>
              </a:spcBef>
              <a:spcAft>
                <a:spcPts val="0"/>
              </a:spcAft>
              <a:buSzPts val="2650"/>
              <a:buNone/>
              <a:defRPr sz="3533"/>
            </a:lvl1pPr>
            <a:lvl2pPr lvl="1" algn="ctr">
              <a:lnSpc>
                <a:spcPct val="90000"/>
              </a:lnSpc>
              <a:spcBef>
                <a:spcPts val="667"/>
              </a:spcBef>
              <a:spcAft>
                <a:spcPts val="0"/>
              </a:spcAft>
              <a:buSzPts val="2000"/>
              <a:buNone/>
              <a:defRPr sz="2667"/>
            </a:lvl2pPr>
            <a:lvl3pPr lvl="2" algn="ctr">
              <a:lnSpc>
                <a:spcPct val="90000"/>
              </a:lnSpc>
              <a:spcBef>
                <a:spcPts val="667"/>
              </a:spcBef>
              <a:spcAft>
                <a:spcPts val="0"/>
              </a:spcAft>
              <a:buSzPts val="1800"/>
              <a:buNone/>
              <a:defRPr sz="2400"/>
            </a:lvl3pPr>
            <a:lvl4pPr lvl="3" algn="ctr">
              <a:lnSpc>
                <a:spcPct val="90000"/>
              </a:lnSpc>
              <a:spcBef>
                <a:spcPts val="667"/>
              </a:spcBef>
              <a:spcAft>
                <a:spcPts val="0"/>
              </a:spcAft>
              <a:buSzPts val="1600"/>
              <a:buNone/>
              <a:defRPr sz="2133"/>
            </a:lvl4pPr>
            <a:lvl5pPr lvl="4" algn="ctr">
              <a:lnSpc>
                <a:spcPct val="90000"/>
              </a:lnSpc>
              <a:spcBef>
                <a:spcPts val="667"/>
              </a:spcBef>
              <a:spcAft>
                <a:spcPts val="0"/>
              </a:spcAft>
              <a:buSzPts val="1600"/>
              <a:buNone/>
              <a:defRPr sz="2133"/>
            </a:lvl5pPr>
            <a:lvl6pPr lvl="5" algn="ctr">
              <a:lnSpc>
                <a:spcPct val="90000"/>
              </a:lnSpc>
              <a:spcBef>
                <a:spcPts val="667"/>
              </a:spcBef>
              <a:spcAft>
                <a:spcPts val="0"/>
              </a:spcAft>
              <a:buClr>
                <a:schemeClr val="dk1"/>
              </a:buClr>
              <a:buSzPts val="1600"/>
              <a:buNone/>
              <a:defRPr sz="2133"/>
            </a:lvl6pPr>
            <a:lvl7pPr lvl="6" algn="ctr">
              <a:lnSpc>
                <a:spcPct val="90000"/>
              </a:lnSpc>
              <a:spcBef>
                <a:spcPts val="667"/>
              </a:spcBef>
              <a:spcAft>
                <a:spcPts val="0"/>
              </a:spcAft>
              <a:buClr>
                <a:schemeClr val="dk1"/>
              </a:buClr>
              <a:buSzPts val="1600"/>
              <a:buNone/>
              <a:defRPr sz="2133"/>
            </a:lvl7pPr>
            <a:lvl8pPr lvl="7" algn="ctr">
              <a:lnSpc>
                <a:spcPct val="90000"/>
              </a:lnSpc>
              <a:spcBef>
                <a:spcPts val="667"/>
              </a:spcBef>
              <a:spcAft>
                <a:spcPts val="0"/>
              </a:spcAft>
              <a:buClr>
                <a:schemeClr val="dk1"/>
              </a:buClr>
              <a:buSzPts val="1600"/>
              <a:buNone/>
              <a:defRPr sz="2133"/>
            </a:lvl8pPr>
            <a:lvl9pPr lvl="8" algn="ctr">
              <a:lnSpc>
                <a:spcPct val="90000"/>
              </a:lnSpc>
              <a:spcBef>
                <a:spcPts val="667"/>
              </a:spcBef>
              <a:spcAft>
                <a:spcPts val="0"/>
              </a:spcAft>
              <a:buClr>
                <a:schemeClr val="dk1"/>
              </a:buClr>
              <a:buSzPts val="1600"/>
              <a:buNone/>
              <a:defRPr sz="2133"/>
            </a:lvl9pPr>
          </a:lstStyle>
          <a:p>
            <a:r>
              <a:rPr lang="en-US"/>
              <a:t>Click to edit Master subtitle style</a:t>
            </a:r>
            <a:endParaRPr/>
          </a:p>
        </p:txBody>
      </p:sp>
      <p:pic>
        <p:nvPicPr>
          <p:cNvPr id="26" name="Google Shape;26;p4" descr="Lancaster University"/>
          <p:cNvPicPr preferRelativeResize="0"/>
          <p:nvPr/>
        </p:nvPicPr>
        <p:blipFill rotWithShape="1">
          <a:blip r:embed="rId2">
            <a:alphaModFix/>
          </a:blip>
          <a:srcRect/>
          <a:stretch/>
        </p:blipFill>
        <p:spPr>
          <a:xfrm>
            <a:off x="8856684" y="762001"/>
            <a:ext cx="1923985" cy="608228"/>
          </a:xfrm>
          <a:prstGeom prst="rect">
            <a:avLst/>
          </a:prstGeom>
          <a:noFill/>
          <a:ln>
            <a:noFill/>
          </a:ln>
        </p:spPr>
      </p:pic>
      <p:sp>
        <p:nvSpPr>
          <p:cNvPr id="27" name="Google Shape;27;p4"/>
          <p:cNvSpPr/>
          <p:nvPr/>
        </p:nvSpPr>
        <p:spPr>
          <a:xfrm>
            <a:off x="992098" y="3829921"/>
            <a:ext cx="1584325" cy="0"/>
          </a:xfrm>
          <a:custGeom>
            <a:avLst/>
            <a:gdLst/>
            <a:ahLst/>
            <a:cxnLst/>
            <a:rect l="l" t="t" r="r" b="b"/>
            <a:pathLst>
              <a:path w="1584325" h="120000" extrusionOk="0">
                <a:moveTo>
                  <a:pt x="0" y="0"/>
                </a:moveTo>
                <a:lnTo>
                  <a:pt x="1584159" y="0"/>
                </a:lnTo>
              </a:path>
            </a:pathLst>
          </a:custGeom>
          <a:noFill/>
          <a:ln w="16925" cap="flat" cmpd="sng">
            <a:solidFill>
              <a:srgbClr val="A6ADB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28" name="Google Shape;28;p4" descr="University Academy 92 Manchester"/>
          <p:cNvSpPr/>
          <p:nvPr/>
        </p:nvSpPr>
        <p:spPr>
          <a:xfrm>
            <a:off x="6888887" y="697941"/>
            <a:ext cx="1481200" cy="7776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29" name="Google Shape;29;p4" descr="Blackburn College"/>
          <p:cNvSpPr/>
          <p:nvPr/>
        </p:nvSpPr>
        <p:spPr>
          <a:xfrm>
            <a:off x="4800857" y="717995"/>
            <a:ext cx="1763600" cy="618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0" name="Google Shape;30;p4" descr="Blackpool &amp; The Fylde college"/>
          <p:cNvSpPr/>
          <p:nvPr/>
        </p:nvSpPr>
        <p:spPr>
          <a:xfrm>
            <a:off x="2927183" y="665080"/>
            <a:ext cx="1544000" cy="6428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1" name="Google Shape;31;p4" descr="Furness college"/>
          <p:cNvSpPr/>
          <p:nvPr/>
        </p:nvSpPr>
        <p:spPr>
          <a:xfrm>
            <a:off x="891120" y="700908"/>
            <a:ext cx="1786000" cy="6996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2" name="Google Shape;32;p4"/>
          <p:cNvSpPr txBox="1">
            <a:spLocks noGrp="1"/>
          </p:cNvSpPr>
          <p:nvPr>
            <p:ph type="sldNum" idx="12"/>
          </p:nvPr>
        </p:nvSpPr>
        <p:spPr>
          <a:xfrm>
            <a:off x="8955059" y="6092983"/>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a:solidFill>
                  <a:srgbClr val="414042"/>
                </a:solidFill>
                <a:latin typeface="Calibri"/>
                <a:ea typeface="Calibri"/>
                <a:cs typeface="Calibri"/>
                <a:sym typeface="Calibri"/>
              </a:defRPr>
            </a:lvl1pPr>
            <a:lvl2pPr marL="0" marR="0" lvl="1" indent="0" algn="r" rtl="0">
              <a:spcBef>
                <a:spcPts val="0"/>
              </a:spcBef>
              <a:buNone/>
              <a:defRPr sz="2400">
                <a:solidFill>
                  <a:srgbClr val="414042"/>
                </a:solidFill>
                <a:latin typeface="Calibri"/>
                <a:ea typeface="Calibri"/>
                <a:cs typeface="Calibri"/>
                <a:sym typeface="Calibri"/>
              </a:defRPr>
            </a:lvl2pPr>
            <a:lvl3pPr marL="0" marR="0" lvl="2" indent="0" algn="r" rtl="0">
              <a:spcBef>
                <a:spcPts val="0"/>
              </a:spcBef>
              <a:buNone/>
              <a:defRPr sz="2400">
                <a:solidFill>
                  <a:srgbClr val="414042"/>
                </a:solidFill>
                <a:latin typeface="Calibri"/>
                <a:ea typeface="Calibri"/>
                <a:cs typeface="Calibri"/>
                <a:sym typeface="Calibri"/>
              </a:defRPr>
            </a:lvl3pPr>
            <a:lvl4pPr marL="0" marR="0" lvl="3" indent="0" algn="r" rtl="0">
              <a:spcBef>
                <a:spcPts val="0"/>
              </a:spcBef>
              <a:buNone/>
              <a:defRPr sz="2400">
                <a:solidFill>
                  <a:srgbClr val="414042"/>
                </a:solidFill>
                <a:latin typeface="Calibri"/>
                <a:ea typeface="Calibri"/>
                <a:cs typeface="Calibri"/>
                <a:sym typeface="Calibri"/>
              </a:defRPr>
            </a:lvl4pPr>
            <a:lvl5pPr marL="0" marR="0" lvl="4" indent="0" algn="r" rtl="0">
              <a:spcBef>
                <a:spcPts val="0"/>
              </a:spcBef>
              <a:buNone/>
              <a:defRPr sz="2400">
                <a:solidFill>
                  <a:srgbClr val="414042"/>
                </a:solidFill>
                <a:latin typeface="Calibri"/>
                <a:ea typeface="Calibri"/>
                <a:cs typeface="Calibri"/>
                <a:sym typeface="Calibri"/>
              </a:defRPr>
            </a:lvl5pPr>
            <a:lvl6pPr marL="0" marR="0" lvl="5" indent="0" algn="r" rtl="0">
              <a:spcBef>
                <a:spcPts val="0"/>
              </a:spcBef>
              <a:buNone/>
              <a:defRPr sz="2400">
                <a:solidFill>
                  <a:srgbClr val="414042"/>
                </a:solidFill>
                <a:latin typeface="Calibri"/>
                <a:ea typeface="Calibri"/>
                <a:cs typeface="Calibri"/>
                <a:sym typeface="Calibri"/>
              </a:defRPr>
            </a:lvl6pPr>
            <a:lvl7pPr marL="0" marR="0" lvl="6" indent="0" algn="r" rtl="0">
              <a:spcBef>
                <a:spcPts val="0"/>
              </a:spcBef>
              <a:buNone/>
              <a:defRPr sz="2400">
                <a:solidFill>
                  <a:srgbClr val="414042"/>
                </a:solidFill>
                <a:latin typeface="Calibri"/>
                <a:ea typeface="Calibri"/>
                <a:cs typeface="Calibri"/>
                <a:sym typeface="Calibri"/>
              </a:defRPr>
            </a:lvl7pPr>
            <a:lvl8pPr marL="0" marR="0" lvl="7" indent="0" algn="r" rtl="0">
              <a:spcBef>
                <a:spcPts val="0"/>
              </a:spcBef>
              <a:buNone/>
              <a:defRPr sz="2400">
                <a:solidFill>
                  <a:srgbClr val="414042"/>
                </a:solidFill>
                <a:latin typeface="Calibri"/>
                <a:ea typeface="Calibri"/>
                <a:cs typeface="Calibri"/>
                <a:sym typeface="Calibri"/>
              </a:defRPr>
            </a:lvl8pPr>
            <a:lvl9pPr marL="0" marR="0" lvl="8" indent="0" algn="r" rtl="0">
              <a:spcBef>
                <a:spcPts val="0"/>
              </a:spcBef>
              <a:buNone/>
              <a:defRPr sz="2400">
                <a:solidFill>
                  <a:srgbClr val="414042"/>
                </a:solidFill>
                <a:latin typeface="Calibri"/>
                <a:ea typeface="Calibri"/>
                <a:cs typeface="Calibri"/>
                <a:sym typeface="Calibri"/>
              </a:defRPr>
            </a:lvl9pPr>
          </a:lstStyle>
          <a:p>
            <a:fld id="{7506C53F-34AB-4B15-BA6F-635799C35784}" type="slidenum">
              <a:rPr lang="en-GB" smtClean="0"/>
              <a:t>‹#›</a:t>
            </a:fld>
            <a:endParaRPr lang="en-GB"/>
          </a:p>
        </p:txBody>
      </p:sp>
    </p:spTree>
    <p:extLst>
      <p:ext uri="{BB962C8B-B14F-4D97-AF65-F5344CB8AC3E}">
        <p14:creationId xmlns:p14="http://schemas.microsoft.com/office/powerpoint/2010/main" val="2607519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3"/>
        <p:cNvGrpSpPr/>
        <p:nvPr/>
      </p:nvGrpSpPr>
      <p:grpSpPr>
        <a:xfrm>
          <a:off x="0" y="0"/>
          <a:ext cx="0" cy="0"/>
          <a:chOff x="0" y="0"/>
          <a:chExt cx="0" cy="0"/>
        </a:xfrm>
      </p:grpSpPr>
      <p:sp>
        <p:nvSpPr>
          <p:cNvPr id="34" name="Google Shape;34;p5" descr="Blue background"/>
          <p:cNvSpPr/>
          <p:nvPr/>
        </p:nvSpPr>
        <p:spPr>
          <a:xfrm>
            <a:off x="185058" y="181947"/>
            <a:ext cx="11808143" cy="6490060"/>
          </a:xfrm>
          <a:custGeom>
            <a:avLst/>
            <a:gdLst/>
            <a:ahLst/>
            <a:cxnLst/>
            <a:rect l="l" t="t" r="r" b="b"/>
            <a:pathLst>
              <a:path w="12049125" h="6713855" extrusionOk="0">
                <a:moveTo>
                  <a:pt x="0" y="6713410"/>
                </a:moveTo>
                <a:lnTo>
                  <a:pt x="12048617" y="6713410"/>
                </a:lnTo>
                <a:lnTo>
                  <a:pt x="12048617" y="0"/>
                </a:lnTo>
                <a:lnTo>
                  <a:pt x="0" y="0"/>
                </a:lnTo>
                <a:lnTo>
                  <a:pt x="0" y="6713410"/>
                </a:lnTo>
                <a:close/>
              </a:path>
            </a:pathLst>
          </a:custGeom>
          <a:solidFill>
            <a:srgbClr val="709BA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lt1"/>
              </a:solidFill>
              <a:latin typeface="Calibri"/>
              <a:ea typeface="Calibri"/>
              <a:cs typeface="Calibri"/>
              <a:sym typeface="Calibri"/>
            </a:endParaRPr>
          </a:p>
        </p:txBody>
      </p:sp>
      <p:pic>
        <p:nvPicPr>
          <p:cNvPr id="35" name="Google Shape;35;p5" descr="Lancaster University"/>
          <p:cNvPicPr preferRelativeResize="0"/>
          <p:nvPr/>
        </p:nvPicPr>
        <p:blipFill rotWithShape="1">
          <a:blip r:embed="rId2">
            <a:alphaModFix/>
          </a:blip>
          <a:srcRect/>
          <a:stretch/>
        </p:blipFill>
        <p:spPr>
          <a:xfrm>
            <a:off x="8894943" y="762001"/>
            <a:ext cx="1914367" cy="605188"/>
          </a:xfrm>
          <a:prstGeom prst="rect">
            <a:avLst/>
          </a:prstGeom>
          <a:noFill/>
          <a:ln>
            <a:noFill/>
          </a:ln>
        </p:spPr>
      </p:pic>
      <p:sp>
        <p:nvSpPr>
          <p:cNvPr id="36" name="Google Shape;36;p5"/>
          <p:cNvSpPr txBox="1">
            <a:spLocks noGrp="1"/>
          </p:cNvSpPr>
          <p:nvPr>
            <p:ph type="ctrTitle"/>
          </p:nvPr>
        </p:nvSpPr>
        <p:spPr>
          <a:xfrm>
            <a:off x="900940" y="2205023"/>
            <a:ext cx="9144000" cy="1399200"/>
          </a:xfrm>
          <a:prstGeom prst="rect">
            <a:avLst/>
          </a:prstGeom>
          <a:noFill/>
          <a:ln>
            <a:noFill/>
          </a:ln>
        </p:spPr>
        <p:txBody>
          <a:bodyPr spcFirstLastPara="1" wrap="square" lIns="91425" tIns="45700" rIns="91425" bIns="45700" anchor="b" anchorCtr="0">
            <a:normAutofit/>
          </a:bodyPr>
          <a:lstStyle>
            <a:lvl1pPr lvl="0" algn="l">
              <a:lnSpc>
                <a:spcPct val="96703"/>
              </a:lnSpc>
              <a:spcBef>
                <a:spcPts val="1480"/>
              </a:spcBef>
              <a:spcAft>
                <a:spcPts val="0"/>
              </a:spcAft>
              <a:buClr>
                <a:schemeClr val="lt1"/>
              </a:buClr>
              <a:buSzPts val="4550"/>
              <a:buFont typeface="Calibri"/>
              <a:buNone/>
              <a:defRPr sz="6067">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7" name="Google Shape;37;p5"/>
          <p:cNvSpPr txBox="1">
            <a:spLocks noGrp="1"/>
          </p:cNvSpPr>
          <p:nvPr>
            <p:ph type="subTitle" idx="1"/>
          </p:nvPr>
        </p:nvSpPr>
        <p:spPr>
          <a:xfrm>
            <a:off x="934339" y="4152381"/>
            <a:ext cx="9144000" cy="1655600"/>
          </a:xfrm>
          <a:prstGeom prst="rect">
            <a:avLst/>
          </a:prstGeom>
          <a:noFill/>
          <a:ln>
            <a:noFill/>
          </a:ln>
        </p:spPr>
        <p:txBody>
          <a:bodyPr spcFirstLastPara="1" wrap="square" lIns="91425" tIns="45700" rIns="91425" bIns="45700" anchor="t" anchorCtr="0">
            <a:normAutofit/>
          </a:bodyPr>
          <a:lstStyle>
            <a:lvl1pPr lvl="0" algn="l">
              <a:lnSpc>
                <a:spcPct val="105660"/>
              </a:lnSpc>
              <a:spcBef>
                <a:spcPts val="700"/>
              </a:spcBef>
              <a:spcAft>
                <a:spcPts val="0"/>
              </a:spcAft>
              <a:buSzPts val="2650"/>
              <a:buNone/>
              <a:defRPr sz="3533">
                <a:solidFill>
                  <a:schemeClr val="dk1"/>
                </a:solidFill>
              </a:defRPr>
            </a:lvl1pPr>
            <a:lvl2pPr lvl="1" algn="ctr">
              <a:lnSpc>
                <a:spcPct val="90000"/>
              </a:lnSpc>
              <a:spcBef>
                <a:spcPts val="667"/>
              </a:spcBef>
              <a:spcAft>
                <a:spcPts val="0"/>
              </a:spcAft>
              <a:buSzPts val="2000"/>
              <a:buNone/>
              <a:defRPr sz="2667"/>
            </a:lvl2pPr>
            <a:lvl3pPr lvl="2" algn="ctr">
              <a:lnSpc>
                <a:spcPct val="90000"/>
              </a:lnSpc>
              <a:spcBef>
                <a:spcPts val="667"/>
              </a:spcBef>
              <a:spcAft>
                <a:spcPts val="0"/>
              </a:spcAft>
              <a:buSzPts val="1800"/>
              <a:buNone/>
              <a:defRPr sz="2400"/>
            </a:lvl3pPr>
            <a:lvl4pPr lvl="3" algn="ctr">
              <a:lnSpc>
                <a:spcPct val="90000"/>
              </a:lnSpc>
              <a:spcBef>
                <a:spcPts val="667"/>
              </a:spcBef>
              <a:spcAft>
                <a:spcPts val="0"/>
              </a:spcAft>
              <a:buSzPts val="1600"/>
              <a:buNone/>
              <a:defRPr sz="2133"/>
            </a:lvl4pPr>
            <a:lvl5pPr lvl="4" algn="ctr">
              <a:lnSpc>
                <a:spcPct val="90000"/>
              </a:lnSpc>
              <a:spcBef>
                <a:spcPts val="667"/>
              </a:spcBef>
              <a:spcAft>
                <a:spcPts val="0"/>
              </a:spcAft>
              <a:buSzPts val="1600"/>
              <a:buNone/>
              <a:defRPr sz="2133"/>
            </a:lvl5pPr>
            <a:lvl6pPr lvl="5" algn="ctr">
              <a:lnSpc>
                <a:spcPct val="90000"/>
              </a:lnSpc>
              <a:spcBef>
                <a:spcPts val="667"/>
              </a:spcBef>
              <a:spcAft>
                <a:spcPts val="0"/>
              </a:spcAft>
              <a:buClr>
                <a:schemeClr val="dk1"/>
              </a:buClr>
              <a:buSzPts val="1600"/>
              <a:buNone/>
              <a:defRPr sz="2133"/>
            </a:lvl6pPr>
            <a:lvl7pPr lvl="6" algn="ctr">
              <a:lnSpc>
                <a:spcPct val="90000"/>
              </a:lnSpc>
              <a:spcBef>
                <a:spcPts val="667"/>
              </a:spcBef>
              <a:spcAft>
                <a:spcPts val="0"/>
              </a:spcAft>
              <a:buClr>
                <a:schemeClr val="dk1"/>
              </a:buClr>
              <a:buSzPts val="1600"/>
              <a:buNone/>
              <a:defRPr sz="2133"/>
            </a:lvl7pPr>
            <a:lvl8pPr lvl="7" algn="ctr">
              <a:lnSpc>
                <a:spcPct val="90000"/>
              </a:lnSpc>
              <a:spcBef>
                <a:spcPts val="667"/>
              </a:spcBef>
              <a:spcAft>
                <a:spcPts val="0"/>
              </a:spcAft>
              <a:buClr>
                <a:schemeClr val="dk1"/>
              </a:buClr>
              <a:buSzPts val="1600"/>
              <a:buNone/>
              <a:defRPr sz="2133"/>
            </a:lvl8pPr>
            <a:lvl9pPr lvl="8" algn="ctr">
              <a:lnSpc>
                <a:spcPct val="90000"/>
              </a:lnSpc>
              <a:spcBef>
                <a:spcPts val="667"/>
              </a:spcBef>
              <a:spcAft>
                <a:spcPts val="0"/>
              </a:spcAft>
              <a:buClr>
                <a:schemeClr val="dk1"/>
              </a:buClr>
              <a:buSzPts val="1600"/>
              <a:buNone/>
              <a:defRPr sz="2133"/>
            </a:lvl9pPr>
          </a:lstStyle>
          <a:p>
            <a:r>
              <a:rPr lang="en-US"/>
              <a:t>Click to edit Master subtitle style</a:t>
            </a:r>
            <a:endParaRPr/>
          </a:p>
        </p:txBody>
      </p:sp>
      <p:sp>
        <p:nvSpPr>
          <p:cNvPr id="38" name="Google Shape;38;p5"/>
          <p:cNvSpPr/>
          <p:nvPr/>
        </p:nvSpPr>
        <p:spPr>
          <a:xfrm>
            <a:off x="992098" y="3829921"/>
            <a:ext cx="1584325" cy="0"/>
          </a:xfrm>
          <a:custGeom>
            <a:avLst/>
            <a:gdLst/>
            <a:ahLst/>
            <a:cxnLst/>
            <a:rect l="l" t="t" r="r" b="b"/>
            <a:pathLst>
              <a:path w="1584325" h="120000" extrusionOk="0">
                <a:moveTo>
                  <a:pt x="0" y="0"/>
                </a:moveTo>
                <a:lnTo>
                  <a:pt x="1584159" y="0"/>
                </a:lnTo>
              </a:path>
            </a:pathLst>
          </a:custGeom>
          <a:noFill/>
          <a:ln w="16925" cap="flat" cmpd="sng">
            <a:solidFill>
              <a:srgbClr val="A6ADB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9" name="Google Shape;39;p5"/>
          <p:cNvSpPr/>
          <p:nvPr/>
        </p:nvSpPr>
        <p:spPr>
          <a:xfrm>
            <a:off x="971923" y="3832747"/>
            <a:ext cx="1590675" cy="0"/>
          </a:xfrm>
          <a:custGeom>
            <a:avLst/>
            <a:gdLst/>
            <a:ahLst/>
            <a:cxnLst/>
            <a:rect l="l" t="t" r="r" b="b"/>
            <a:pathLst>
              <a:path w="1590675" h="120000" extrusionOk="0">
                <a:moveTo>
                  <a:pt x="0" y="0"/>
                </a:moveTo>
                <a:lnTo>
                  <a:pt x="1590421" y="0"/>
                </a:lnTo>
              </a:path>
            </a:pathLst>
          </a:custGeom>
          <a:noFill/>
          <a:ln w="17025"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0" name="Google Shape;40;p5"/>
          <p:cNvSpPr txBox="1">
            <a:spLocks noGrp="1"/>
          </p:cNvSpPr>
          <p:nvPr>
            <p:ph type="sldNum" idx="12"/>
          </p:nvPr>
        </p:nvSpPr>
        <p:spPr>
          <a:xfrm>
            <a:off x="8955059" y="6092983"/>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a:solidFill>
                  <a:schemeClr val="lt1"/>
                </a:solidFill>
                <a:latin typeface="Calibri"/>
                <a:ea typeface="Calibri"/>
                <a:cs typeface="Calibri"/>
                <a:sym typeface="Calibri"/>
              </a:defRPr>
            </a:lvl1pPr>
            <a:lvl2pPr marL="0" marR="0" lvl="1" indent="0" algn="r" rtl="0">
              <a:spcBef>
                <a:spcPts val="0"/>
              </a:spcBef>
              <a:buNone/>
              <a:defRPr sz="2400">
                <a:solidFill>
                  <a:schemeClr val="lt1"/>
                </a:solidFill>
                <a:latin typeface="Calibri"/>
                <a:ea typeface="Calibri"/>
                <a:cs typeface="Calibri"/>
                <a:sym typeface="Calibri"/>
              </a:defRPr>
            </a:lvl2pPr>
            <a:lvl3pPr marL="0" marR="0" lvl="2" indent="0" algn="r" rtl="0">
              <a:spcBef>
                <a:spcPts val="0"/>
              </a:spcBef>
              <a:buNone/>
              <a:defRPr sz="2400">
                <a:solidFill>
                  <a:schemeClr val="lt1"/>
                </a:solidFill>
                <a:latin typeface="Calibri"/>
                <a:ea typeface="Calibri"/>
                <a:cs typeface="Calibri"/>
                <a:sym typeface="Calibri"/>
              </a:defRPr>
            </a:lvl3pPr>
            <a:lvl4pPr marL="0" marR="0" lvl="3" indent="0" algn="r" rtl="0">
              <a:spcBef>
                <a:spcPts val="0"/>
              </a:spcBef>
              <a:buNone/>
              <a:defRPr sz="2400">
                <a:solidFill>
                  <a:schemeClr val="lt1"/>
                </a:solidFill>
                <a:latin typeface="Calibri"/>
                <a:ea typeface="Calibri"/>
                <a:cs typeface="Calibri"/>
                <a:sym typeface="Calibri"/>
              </a:defRPr>
            </a:lvl4pPr>
            <a:lvl5pPr marL="0" marR="0" lvl="4" indent="0" algn="r" rtl="0">
              <a:spcBef>
                <a:spcPts val="0"/>
              </a:spcBef>
              <a:buNone/>
              <a:defRPr sz="2400">
                <a:solidFill>
                  <a:schemeClr val="lt1"/>
                </a:solidFill>
                <a:latin typeface="Calibri"/>
                <a:ea typeface="Calibri"/>
                <a:cs typeface="Calibri"/>
                <a:sym typeface="Calibri"/>
              </a:defRPr>
            </a:lvl5pPr>
            <a:lvl6pPr marL="0" marR="0" lvl="5" indent="0" algn="r" rtl="0">
              <a:spcBef>
                <a:spcPts val="0"/>
              </a:spcBef>
              <a:buNone/>
              <a:defRPr sz="2400">
                <a:solidFill>
                  <a:schemeClr val="lt1"/>
                </a:solidFill>
                <a:latin typeface="Calibri"/>
                <a:ea typeface="Calibri"/>
                <a:cs typeface="Calibri"/>
                <a:sym typeface="Calibri"/>
              </a:defRPr>
            </a:lvl6pPr>
            <a:lvl7pPr marL="0" marR="0" lvl="6" indent="0" algn="r" rtl="0">
              <a:spcBef>
                <a:spcPts val="0"/>
              </a:spcBef>
              <a:buNone/>
              <a:defRPr sz="2400">
                <a:solidFill>
                  <a:schemeClr val="lt1"/>
                </a:solidFill>
                <a:latin typeface="Calibri"/>
                <a:ea typeface="Calibri"/>
                <a:cs typeface="Calibri"/>
                <a:sym typeface="Calibri"/>
              </a:defRPr>
            </a:lvl7pPr>
            <a:lvl8pPr marL="0" marR="0" lvl="7" indent="0" algn="r" rtl="0">
              <a:spcBef>
                <a:spcPts val="0"/>
              </a:spcBef>
              <a:buNone/>
              <a:defRPr sz="2400">
                <a:solidFill>
                  <a:schemeClr val="lt1"/>
                </a:solidFill>
                <a:latin typeface="Calibri"/>
                <a:ea typeface="Calibri"/>
                <a:cs typeface="Calibri"/>
                <a:sym typeface="Calibri"/>
              </a:defRPr>
            </a:lvl8pPr>
            <a:lvl9pPr marL="0" marR="0" lvl="8" indent="0" algn="r" rtl="0">
              <a:spcBef>
                <a:spcPts val="0"/>
              </a:spcBef>
              <a:buNone/>
              <a:defRPr sz="2400">
                <a:solidFill>
                  <a:schemeClr val="lt1"/>
                </a:solidFill>
                <a:latin typeface="Calibri"/>
                <a:ea typeface="Calibri"/>
                <a:cs typeface="Calibri"/>
                <a:sym typeface="Calibri"/>
              </a:defRPr>
            </a:lvl9pPr>
          </a:lstStyle>
          <a:p>
            <a:fld id="{7506C53F-34AB-4B15-BA6F-635799C35784}" type="slidenum">
              <a:rPr lang="en-GB" smtClean="0"/>
              <a:t>‹#›</a:t>
            </a:fld>
            <a:endParaRPr lang="en-GB"/>
          </a:p>
        </p:txBody>
      </p:sp>
    </p:spTree>
    <p:extLst>
      <p:ext uri="{BB962C8B-B14F-4D97-AF65-F5344CB8AC3E}">
        <p14:creationId xmlns:p14="http://schemas.microsoft.com/office/powerpoint/2010/main" val="130020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only">
  <p:cSld name="Title and Text only">
    <p:spTree>
      <p:nvGrpSpPr>
        <p:cNvPr id="1" name="Shape 41"/>
        <p:cNvGrpSpPr/>
        <p:nvPr/>
      </p:nvGrpSpPr>
      <p:grpSpPr>
        <a:xfrm>
          <a:off x="0" y="0"/>
          <a:ext cx="0" cy="0"/>
          <a:chOff x="0" y="0"/>
          <a:chExt cx="0" cy="0"/>
        </a:xfrm>
      </p:grpSpPr>
      <p:sp>
        <p:nvSpPr>
          <p:cNvPr id="42" name="Google Shape;42;p6"/>
          <p:cNvSpPr txBox="1">
            <a:spLocks noGrp="1"/>
          </p:cNvSpPr>
          <p:nvPr>
            <p:ph type="body" idx="1"/>
          </p:nvPr>
        </p:nvSpPr>
        <p:spPr>
          <a:xfrm>
            <a:off x="772883" y="2313991"/>
            <a:ext cx="9742800" cy="3863200"/>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333"/>
              </a:spcBef>
              <a:spcAft>
                <a:spcPts val="0"/>
              </a:spcAft>
              <a:buClr>
                <a:srgbClr val="AEB4B9"/>
              </a:buClr>
              <a:buSzPts val="2600"/>
              <a:buNone/>
              <a:defRPr sz="3467" i="0">
                <a:solidFill>
                  <a:schemeClr val="dk1"/>
                </a:solidFill>
              </a:defRPr>
            </a:lvl1pPr>
            <a:lvl2pPr marL="1219170" lvl="1" indent="-507987" algn="l">
              <a:lnSpc>
                <a:spcPct val="90000"/>
              </a:lnSpc>
              <a:spcBef>
                <a:spcPts val="800"/>
              </a:spcBef>
              <a:spcAft>
                <a:spcPts val="0"/>
              </a:spcAft>
              <a:buClr>
                <a:srgbClr val="AEB4B9"/>
              </a:buClr>
              <a:buSzPts val="2400"/>
              <a:buChar char="•"/>
              <a:defRPr>
                <a:solidFill>
                  <a:schemeClr val="dk1"/>
                </a:solidFill>
              </a:defRPr>
            </a:lvl2pPr>
            <a:lvl3pPr marL="1828754" lvl="2" indent="-474121" algn="l">
              <a:lnSpc>
                <a:spcPct val="90000"/>
              </a:lnSpc>
              <a:spcBef>
                <a:spcPts val="667"/>
              </a:spcBef>
              <a:spcAft>
                <a:spcPts val="0"/>
              </a:spcAft>
              <a:buClr>
                <a:srgbClr val="AEB4B9"/>
              </a:buClr>
              <a:buSzPts val="2000"/>
              <a:buChar char="•"/>
              <a:defRPr>
                <a:solidFill>
                  <a:schemeClr val="dk1"/>
                </a:solidFill>
              </a:defRPr>
            </a:lvl3pPr>
            <a:lvl4pPr marL="2438339" lvl="3" indent="-457189" algn="l">
              <a:lnSpc>
                <a:spcPct val="90000"/>
              </a:lnSpc>
              <a:spcBef>
                <a:spcPts val="667"/>
              </a:spcBef>
              <a:spcAft>
                <a:spcPts val="0"/>
              </a:spcAft>
              <a:buClr>
                <a:srgbClr val="AEB4B9"/>
              </a:buClr>
              <a:buSzPts val="1800"/>
              <a:buChar char="•"/>
              <a:defRPr>
                <a:solidFill>
                  <a:schemeClr val="dk1"/>
                </a:solidFill>
              </a:defRPr>
            </a:lvl4pPr>
            <a:lvl5pPr marL="3047924" lvl="4" indent="-457189" algn="l">
              <a:lnSpc>
                <a:spcPct val="90000"/>
              </a:lnSpc>
              <a:spcBef>
                <a:spcPts val="667"/>
              </a:spcBef>
              <a:spcAft>
                <a:spcPts val="0"/>
              </a:spcAft>
              <a:buClr>
                <a:srgbClr val="AEB4B9"/>
              </a:buClr>
              <a:buSzPts val="1800"/>
              <a:buChar char="•"/>
              <a:defRPr>
                <a:solidFill>
                  <a:schemeClr val="dk1"/>
                </a:solidFill>
              </a:defRPr>
            </a:lvl5pPr>
            <a:lvl6pPr marL="3657509" lvl="5" indent="-457189" algn="l">
              <a:lnSpc>
                <a:spcPct val="90000"/>
              </a:lnSpc>
              <a:spcBef>
                <a:spcPts val="667"/>
              </a:spcBef>
              <a:spcAft>
                <a:spcPts val="0"/>
              </a:spcAft>
              <a:buClr>
                <a:schemeClr val="dk1"/>
              </a:buClr>
              <a:buSzPts val="1800"/>
              <a:buChar char="•"/>
              <a:defRPr/>
            </a:lvl6pPr>
            <a:lvl7pPr marL="4267093" lvl="6" indent="-457189" algn="l">
              <a:lnSpc>
                <a:spcPct val="90000"/>
              </a:lnSpc>
              <a:spcBef>
                <a:spcPts val="667"/>
              </a:spcBef>
              <a:spcAft>
                <a:spcPts val="0"/>
              </a:spcAft>
              <a:buClr>
                <a:schemeClr val="dk1"/>
              </a:buClr>
              <a:buSzPts val="1800"/>
              <a:buChar char="•"/>
              <a:defRPr/>
            </a:lvl7pPr>
            <a:lvl8pPr marL="4876678" lvl="7" indent="-457189" algn="l">
              <a:lnSpc>
                <a:spcPct val="90000"/>
              </a:lnSpc>
              <a:spcBef>
                <a:spcPts val="667"/>
              </a:spcBef>
              <a:spcAft>
                <a:spcPts val="0"/>
              </a:spcAft>
              <a:buClr>
                <a:schemeClr val="dk1"/>
              </a:buClr>
              <a:buSzPts val="1800"/>
              <a:buChar char="•"/>
              <a:defRPr/>
            </a:lvl8pPr>
            <a:lvl9pPr marL="5486263" lvl="8" indent="-457189" algn="l">
              <a:lnSpc>
                <a:spcPct val="90000"/>
              </a:lnSpc>
              <a:spcBef>
                <a:spcPts val="667"/>
              </a:spcBef>
              <a:spcAft>
                <a:spcPts val="0"/>
              </a:spcAft>
              <a:buClr>
                <a:schemeClr val="dk1"/>
              </a:buClr>
              <a:buSzPts val="1800"/>
              <a:buChar char="•"/>
              <a:defRPr/>
            </a:lvl9pPr>
          </a:lstStyle>
          <a:p>
            <a:pPr lvl="0"/>
            <a:r>
              <a:rPr lang="en-US"/>
              <a:t>Click to edit Master text styles</a:t>
            </a:r>
          </a:p>
        </p:txBody>
      </p:sp>
      <p:sp>
        <p:nvSpPr>
          <p:cNvPr id="43" name="Google Shape;43;p6"/>
          <p:cNvSpPr txBox="1">
            <a:spLocks noGrp="1"/>
          </p:cNvSpPr>
          <p:nvPr>
            <p:ph type="title"/>
          </p:nvPr>
        </p:nvSpPr>
        <p:spPr>
          <a:xfrm>
            <a:off x="783773" y="475867"/>
            <a:ext cx="8040800" cy="1224400"/>
          </a:xfrm>
          <a:prstGeom prst="rect">
            <a:avLst/>
          </a:prstGeom>
          <a:noFill/>
          <a:ln>
            <a:noFill/>
          </a:ln>
        </p:spPr>
        <p:txBody>
          <a:bodyPr spcFirstLastPara="1" wrap="square" lIns="91425" tIns="45700" rIns="91425" bIns="45700" anchor="ctr" anchorCtr="0">
            <a:normAutofit/>
          </a:bodyPr>
          <a:lstStyle>
            <a:lvl1pPr lvl="0" algn="l">
              <a:lnSpc>
                <a:spcPct val="96388"/>
              </a:lnSpc>
              <a:spcBef>
                <a:spcPts val="1000"/>
              </a:spcBef>
              <a:spcAft>
                <a:spcPts val="0"/>
              </a:spcAft>
              <a:buClr>
                <a:srgbClr val="B5121B"/>
              </a:buClr>
              <a:buSzPts val="3600"/>
              <a:buFont typeface="Calibri"/>
              <a:buNone/>
              <a:defRPr sz="4800">
                <a:solidFill>
                  <a:srgbClr val="B5121B"/>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4" name="Google Shape;44;p6"/>
          <p:cNvSpPr/>
          <p:nvPr/>
        </p:nvSpPr>
        <p:spPr>
          <a:xfrm>
            <a:off x="811766" y="1841477"/>
            <a:ext cx="1584325" cy="0"/>
          </a:xfrm>
          <a:custGeom>
            <a:avLst/>
            <a:gdLst/>
            <a:ahLst/>
            <a:cxnLst/>
            <a:rect l="l" t="t" r="r" b="b"/>
            <a:pathLst>
              <a:path w="1584325" h="120000" extrusionOk="0">
                <a:moveTo>
                  <a:pt x="0" y="0"/>
                </a:moveTo>
                <a:lnTo>
                  <a:pt x="1583728" y="0"/>
                </a:lnTo>
              </a:path>
            </a:pathLst>
          </a:custGeom>
          <a:noFill/>
          <a:ln w="16925" cap="flat" cmpd="sng">
            <a:solidFill>
              <a:srgbClr val="A6ADB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5" name="Google Shape;45;p6"/>
          <p:cNvSpPr txBox="1">
            <a:spLocks noGrp="1"/>
          </p:cNvSpPr>
          <p:nvPr>
            <p:ph type="sldNum" idx="12"/>
          </p:nvPr>
        </p:nvSpPr>
        <p:spPr>
          <a:xfrm>
            <a:off x="8955059" y="6102315"/>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a:solidFill>
                  <a:srgbClr val="414042"/>
                </a:solidFill>
                <a:latin typeface="Calibri"/>
                <a:ea typeface="Calibri"/>
                <a:cs typeface="Calibri"/>
                <a:sym typeface="Calibri"/>
              </a:defRPr>
            </a:lvl1pPr>
            <a:lvl2pPr marL="0" marR="0" lvl="1" indent="0" algn="r" rtl="0">
              <a:spcBef>
                <a:spcPts val="0"/>
              </a:spcBef>
              <a:buNone/>
              <a:defRPr sz="2400">
                <a:solidFill>
                  <a:srgbClr val="414042"/>
                </a:solidFill>
                <a:latin typeface="Calibri"/>
                <a:ea typeface="Calibri"/>
                <a:cs typeface="Calibri"/>
                <a:sym typeface="Calibri"/>
              </a:defRPr>
            </a:lvl2pPr>
            <a:lvl3pPr marL="0" marR="0" lvl="2" indent="0" algn="r" rtl="0">
              <a:spcBef>
                <a:spcPts val="0"/>
              </a:spcBef>
              <a:buNone/>
              <a:defRPr sz="2400">
                <a:solidFill>
                  <a:srgbClr val="414042"/>
                </a:solidFill>
                <a:latin typeface="Calibri"/>
                <a:ea typeface="Calibri"/>
                <a:cs typeface="Calibri"/>
                <a:sym typeface="Calibri"/>
              </a:defRPr>
            </a:lvl3pPr>
            <a:lvl4pPr marL="0" marR="0" lvl="3" indent="0" algn="r" rtl="0">
              <a:spcBef>
                <a:spcPts val="0"/>
              </a:spcBef>
              <a:buNone/>
              <a:defRPr sz="2400">
                <a:solidFill>
                  <a:srgbClr val="414042"/>
                </a:solidFill>
                <a:latin typeface="Calibri"/>
                <a:ea typeface="Calibri"/>
                <a:cs typeface="Calibri"/>
                <a:sym typeface="Calibri"/>
              </a:defRPr>
            </a:lvl4pPr>
            <a:lvl5pPr marL="0" marR="0" lvl="4" indent="0" algn="r" rtl="0">
              <a:spcBef>
                <a:spcPts val="0"/>
              </a:spcBef>
              <a:buNone/>
              <a:defRPr sz="2400">
                <a:solidFill>
                  <a:srgbClr val="414042"/>
                </a:solidFill>
                <a:latin typeface="Calibri"/>
                <a:ea typeface="Calibri"/>
                <a:cs typeface="Calibri"/>
                <a:sym typeface="Calibri"/>
              </a:defRPr>
            </a:lvl5pPr>
            <a:lvl6pPr marL="0" marR="0" lvl="5" indent="0" algn="r" rtl="0">
              <a:spcBef>
                <a:spcPts val="0"/>
              </a:spcBef>
              <a:buNone/>
              <a:defRPr sz="2400">
                <a:solidFill>
                  <a:srgbClr val="414042"/>
                </a:solidFill>
                <a:latin typeface="Calibri"/>
                <a:ea typeface="Calibri"/>
                <a:cs typeface="Calibri"/>
                <a:sym typeface="Calibri"/>
              </a:defRPr>
            </a:lvl6pPr>
            <a:lvl7pPr marL="0" marR="0" lvl="6" indent="0" algn="r" rtl="0">
              <a:spcBef>
                <a:spcPts val="0"/>
              </a:spcBef>
              <a:buNone/>
              <a:defRPr sz="2400">
                <a:solidFill>
                  <a:srgbClr val="414042"/>
                </a:solidFill>
                <a:latin typeface="Calibri"/>
                <a:ea typeface="Calibri"/>
                <a:cs typeface="Calibri"/>
                <a:sym typeface="Calibri"/>
              </a:defRPr>
            </a:lvl7pPr>
            <a:lvl8pPr marL="0" marR="0" lvl="7" indent="0" algn="r" rtl="0">
              <a:spcBef>
                <a:spcPts val="0"/>
              </a:spcBef>
              <a:buNone/>
              <a:defRPr sz="2400">
                <a:solidFill>
                  <a:srgbClr val="414042"/>
                </a:solidFill>
                <a:latin typeface="Calibri"/>
                <a:ea typeface="Calibri"/>
                <a:cs typeface="Calibri"/>
                <a:sym typeface="Calibri"/>
              </a:defRPr>
            </a:lvl8pPr>
            <a:lvl9pPr marL="0" marR="0" lvl="8" indent="0" algn="r" rtl="0">
              <a:spcBef>
                <a:spcPts val="0"/>
              </a:spcBef>
              <a:buNone/>
              <a:defRPr sz="2400">
                <a:solidFill>
                  <a:srgbClr val="414042"/>
                </a:solidFill>
                <a:latin typeface="Calibri"/>
                <a:ea typeface="Calibri"/>
                <a:cs typeface="Calibri"/>
                <a:sym typeface="Calibri"/>
              </a:defRPr>
            </a:lvl9pPr>
          </a:lstStyle>
          <a:p>
            <a:fld id="{7506C53F-34AB-4B15-BA6F-635799C35784}" type="slidenum">
              <a:rPr lang="en-GB" smtClean="0"/>
              <a:t>‹#›</a:t>
            </a:fld>
            <a:endParaRPr lang="en-GB"/>
          </a:p>
        </p:txBody>
      </p:sp>
      <p:pic>
        <p:nvPicPr>
          <p:cNvPr id="46" name="Google Shape;46;p6" descr="Lancaster University"/>
          <p:cNvPicPr preferRelativeResize="0"/>
          <p:nvPr/>
        </p:nvPicPr>
        <p:blipFill rotWithShape="1">
          <a:blip r:embed="rId2">
            <a:alphaModFix/>
          </a:blip>
          <a:srcRect/>
          <a:stretch/>
        </p:blipFill>
        <p:spPr>
          <a:xfrm>
            <a:off x="9324359" y="762000"/>
            <a:ext cx="1574164" cy="497640"/>
          </a:xfrm>
          <a:prstGeom prst="rect">
            <a:avLst/>
          </a:prstGeom>
          <a:noFill/>
          <a:ln>
            <a:noFill/>
          </a:ln>
        </p:spPr>
      </p:pic>
    </p:spTree>
    <p:extLst>
      <p:ext uri="{BB962C8B-B14F-4D97-AF65-F5344CB8AC3E}">
        <p14:creationId xmlns:p14="http://schemas.microsoft.com/office/powerpoint/2010/main" val="1587286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783773" y="475867"/>
            <a:ext cx="8250000" cy="1224400"/>
          </a:xfrm>
          <a:prstGeom prst="rect">
            <a:avLst/>
          </a:prstGeom>
          <a:noFill/>
          <a:ln>
            <a:noFill/>
          </a:ln>
        </p:spPr>
        <p:txBody>
          <a:bodyPr spcFirstLastPara="1" wrap="square" lIns="91425" tIns="45700" rIns="91425" bIns="45700" anchor="ctr" anchorCtr="0">
            <a:normAutofit/>
          </a:bodyPr>
          <a:lstStyle>
            <a:lvl1pPr lvl="0" algn="l">
              <a:lnSpc>
                <a:spcPct val="96388"/>
              </a:lnSpc>
              <a:spcBef>
                <a:spcPts val="1000"/>
              </a:spcBef>
              <a:spcAft>
                <a:spcPts val="0"/>
              </a:spcAft>
              <a:buClr>
                <a:srgbClr val="B5121B"/>
              </a:buClr>
              <a:buSzPts val="3600"/>
              <a:buFont typeface="Calibri"/>
              <a:buNone/>
              <a:defRPr sz="4800">
                <a:solidFill>
                  <a:srgbClr val="B5121B"/>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9" name="Google Shape;49;p7"/>
          <p:cNvSpPr txBox="1">
            <a:spLocks noGrp="1"/>
          </p:cNvSpPr>
          <p:nvPr>
            <p:ph type="body" idx="1"/>
          </p:nvPr>
        </p:nvSpPr>
        <p:spPr>
          <a:xfrm>
            <a:off x="783773" y="2313991"/>
            <a:ext cx="9808000" cy="3863200"/>
          </a:xfrm>
          <a:prstGeom prst="rect">
            <a:avLst/>
          </a:prstGeom>
          <a:noFill/>
          <a:ln>
            <a:noFill/>
          </a:ln>
        </p:spPr>
        <p:txBody>
          <a:bodyPr spcFirstLastPara="1" wrap="square" lIns="91425" tIns="45700" rIns="91425" bIns="45700" anchor="t" anchorCtr="0">
            <a:normAutofit/>
          </a:bodyPr>
          <a:lstStyle>
            <a:lvl1pPr marL="609585" lvl="0" indent="-524920" algn="l">
              <a:lnSpc>
                <a:spcPct val="90000"/>
              </a:lnSpc>
              <a:spcBef>
                <a:spcPts val="1333"/>
              </a:spcBef>
              <a:spcAft>
                <a:spcPts val="0"/>
              </a:spcAft>
              <a:buClr>
                <a:srgbClr val="AEB4B9"/>
              </a:buClr>
              <a:buSzPts val="2600"/>
              <a:buChar char="•"/>
              <a:defRPr sz="3467">
                <a:solidFill>
                  <a:schemeClr val="dk1"/>
                </a:solidFill>
              </a:defRPr>
            </a:lvl1pPr>
            <a:lvl2pPr marL="1219170" lvl="1" indent="-507987" algn="l">
              <a:lnSpc>
                <a:spcPct val="90000"/>
              </a:lnSpc>
              <a:spcBef>
                <a:spcPts val="667"/>
              </a:spcBef>
              <a:spcAft>
                <a:spcPts val="0"/>
              </a:spcAft>
              <a:buClr>
                <a:srgbClr val="AEB4B9"/>
              </a:buClr>
              <a:buSzPts val="2400"/>
              <a:buChar char="•"/>
              <a:defRPr>
                <a:solidFill>
                  <a:schemeClr val="dk1"/>
                </a:solidFill>
              </a:defRPr>
            </a:lvl2pPr>
            <a:lvl3pPr marL="1828754" lvl="2" indent="-474121" algn="l">
              <a:lnSpc>
                <a:spcPct val="90000"/>
              </a:lnSpc>
              <a:spcBef>
                <a:spcPts val="667"/>
              </a:spcBef>
              <a:spcAft>
                <a:spcPts val="0"/>
              </a:spcAft>
              <a:buClr>
                <a:srgbClr val="AEB4B9"/>
              </a:buClr>
              <a:buSzPts val="2000"/>
              <a:buChar char="•"/>
              <a:defRPr>
                <a:solidFill>
                  <a:schemeClr val="dk1"/>
                </a:solidFill>
              </a:defRPr>
            </a:lvl3pPr>
            <a:lvl4pPr marL="2438339" lvl="3" indent="-457189" algn="l">
              <a:lnSpc>
                <a:spcPct val="90000"/>
              </a:lnSpc>
              <a:spcBef>
                <a:spcPts val="667"/>
              </a:spcBef>
              <a:spcAft>
                <a:spcPts val="0"/>
              </a:spcAft>
              <a:buClr>
                <a:srgbClr val="AEB4B9"/>
              </a:buClr>
              <a:buSzPts val="1800"/>
              <a:buChar char="•"/>
              <a:defRPr>
                <a:solidFill>
                  <a:schemeClr val="dk1"/>
                </a:solidFill>
              </a:defRPr>
            </a:lvl4pPr>
            <a:lvl5pPr marL="3047924" lvl="4" indent="-457189" algn="l">
              <a:lnSpc>
                <a:spcPct val="90000"/>
              </a:lnSpc>
              <a:spcBef>
                <a:spcPts val="667"/>
              </a:spcBef>
              <a:spcAft>
                <a:spcPts val="0"/>
              </a:spcAft>
              <a:buClr>
                <a:srgbClr val="AEB4B9"/>
              </a:buClr>
              <a:buSzPts val="1800"/>
              <a:buChar char="•"/>
              <a:defRPr>
                <a:solidFill>
                  <a:schemeClr val="dk1"/>
                </a:solidFill>
              </a:defRPr>
            </a:lvl5pPr>
            <a:lvl6pPr marL="3657509" lvl="5" indent="-457189" algn="l">
              <a:lnSpc>
                <a:spcPct val="90000"/>
              </a:lnSpc>
              <a:spcBef>
                <a:spcPts val="667"/>
              </a:spcBef>
              <a:spcAft>
                <a:spcPts val="0"/>
              </a:spcAft>
              <a:buClr>
                <a:schemeClr val="dk1"/>
              </a:buClr>
              <a:buSzPts val="1800"/>
              <a:buChar char="•"/>
              <a:defRPr/>
            </a:lvl6pPr>
            <a:lvl7pPr marL="4267093" lvl="6" indent="-457189" algn="l">
              <a:lnSpc>
                <a:spcPct val="90000"/>
              </a:lnSpc>
              <a:spcBef>
                <a:spcPts val="667"/>
              </a:spcBef>
              <a:spcAft>
                <a:spcPts val="0"/>
              </a:spcAft>
              <a:buClr>
                <a:schemeClr val="dk1"/>
              </a:buClr>
              <a:buSzPts val="1800"/>
              <a:buChar char="•"/>
              <a:defRPr/>
            </a:lvl7pPr>
            <a:lvl8pPr marL="4876678" lvl="7" indent="-457189" algn="l">
              <a:lnSpc>
                <a:spcPct val="90000"/>
              </a:lnSpc>
              <a:spcBef>
                <a:spcPts val="667"/>
              </a:spcBef>
              <a:spcAft>
                <a:spcPts val="0"/>
              </a:spcAft>
              <a:buClr>
                <a:schemeClr val="dk1"/>
              </a:buClr>
              <a:buSzPts val="1800"/>
              <a:buChar char="•"/>
              <a:defRPr/>
            </a:lvl8pPr>
            <a:lvl9pPr marL="5486263" lvl="8" indent="-457189" algn="l">
              <a:lnSpc>
                <a:spcPct val="90000"/>
              </a:lnSpc>
              <a:spcBef>
                <a:spcPts val="667"/>
              </a:spcBef>
              <a:spcAft>
                <a:spcPts val="0"/>
              </a:spcAft>
              <a:buClr>
                <a:schemeClr val="dk1"/>
              </a:buClr>
              <a:buSzPts val="1800"/>
              <a:buChar char="•"/>
              <a:defRPr/>
            </a:lvl9pPr>
          </a:lstStyle>
          <a:p>
            <a:pPr lvl="0"/>
            <a:r>
              <a:rPr lang="en-US"/>
              <a:t>Click to edit Master text styles</a:t>
            </a:r>
          </a:p>
        </p:txBody>
      </p:sp>
      <p:sp>
        <p:nvSpPr>
          <p:cNvPr id="50" name="Google Shape;50;p7"/>
          <p:cNvSpPr/>
          <p:nvPr/>
        </p:nvSpPr>
        <p:spPr>
          <a:xfrm>
            <a:off x="811766" y="1841477"/>
            <a:ext cx="1584325" cy="0"/>
          </a:xfrm>
          <a:custGeom>
            <a:avLst/>
            <a:gdLst/>
            <a:ahLst/>
            <a:cxnLst/>
            <a:rect l="l" t="t" r="r" b="b"/>
            <a:pathLst>
              <a:path w="1584325" h="120000" extrusionOk="0">
                <a:moveTo>
                  <a:pt x="0" y="0"/>
                </a:moveTo>
                <a:lnTo>
                  <a:pt x="1583728" y="0"/>
                </a:lnTo>
              </a:path>
            </a:pathLst>
          </a:custGeom>
          <a:noFill/>
          <a:ln w="16925" cap="flat" cmpd="sng">
            <a:solidFill>
              <a:srgbClr val="A6ADB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51" name="Google Shape;51;p7"/>
          <p:cNvSpPr txBox="1">
            <a:spLocks noGrp="1"/>
          </p:cNvSpPr>
          <p:nvPr>
            <p:ph type="sldNum" idx="12"/>
          </p:nvPr>
        </p:nvSpPr>
        <p:spPr>
          <a:xfrm>
            <a:off x="8955059" y="6092983"/>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a:solidFill>
                  <a:srgbClr val="414042"/>
                </a:solidFill>
                <a:latin typeface="Calibri"/>
                <a:ea typeface="Calibri"/>
                <a:cs typeface="Calibri"/>
                <a:sym typeface="Calibri"/>
              </a:defRPr>
            </a:lvl1pPr>
            <a:lvl2pPr marL="0" marR="0" lvl="1" indent="0" algn="r" rtl="0">
              <a:spcBef>
                <a:spcPts val="0"/>
              </a:spcBef>
              <a:buNone/>
              <a:defRPr sz="2400">
                <a:solidFill>
                  <a:srgbClr val="414042"/>
                </a:solidFill>
                <a:latin typeface="Calibri"/>
                <a:ea typeface="Calibri"/>
                <a:cs typeface="Calibri"/>
                <a:sym typeface="Calibri"/>
              </a:defRPr>
            </a:lvl2pPr>
            <a:lvl3pPr marL="0" marR="0" lvl="2" indent="0" algn="r" rtl="0">
              <a:spcBef>
                <a:spcPts val="0"/>
              </a:spcBef>
              <a:buNone/>
              <a:defRPr sz="2400">
                <a:solidFill>
                  <a:srgbClr val="414042"/>
                </a:solidFill>
                <a:latin typeface="Calibri"/>
                <a:ea typeface="Calibri"/>
                <a:cs typeface="Calibri"/>
                <a:sym typeface="Calibri"/>
              </a:defRPr>
            </a:lvl3pPr>
            <a:lvl4pPr marL="0" marR="0" lvl="3" indent="0" algn="r" rtl="0">
              <a:spcBef>
                <a:spcPts val="0"/>
              </a:spcBef>
              <a:buNone/>
              <a:defRPr sz="2400">
                <a:solidFill>
                  <a:srgbClr val="414042"/>
                </a:solidFill>
                <a:latin typeface="Calibri"/>
                <a:ea typeface="Calibri"/>
                <a:cs typeface="Calibri"/>
                <a:sym typeface="Calibri"/>
              </a:defRPr>
            </a:lvl4pPr>
            <a:lvl5pPr marL="0" marR="0" lvl="4" indent="0" algn="r" rtl="0">
              <a:spcBef>
                <a:spcPts val="0"/>
              </a:spcBef>
              <a:buNone/>
              <a:defRPr sz="2400">
                <a:solidFill>
                  <a:srgbClr val="414042"/>
                </a:solidFill>
                <a:latin typeface="Calibri"/>
                <a:ea typeface="Calibri"/>
                <a:cs typeface="Calibri"/>
                <a:sym typeface="Calibri"/>
              </a:defRPr>
            </a:lvl5pPr>
            <a:lvl6pPr marL="0" marR="0" lvl="5" indent="0" algn="r" rtl="0">
              <a:spcBef>
                <a:spcPts val="0"/>
              </a:spcBef>
              <a:buNone/>
              <a:defRPr sz="2400">
                <a:solidFill>
                  <a:srgbClr val="414042"/>
                </a:solidFill>
                <a:latin typeface="Calibri"/>
                <a:ea typeface="Calibri"/>
                <a:cs typeface="Calibri"/>
                <a:sym typeface="Calibri"/>
              </a:defRPr>
            </a:lvl6pPr>
            <a:lvl7pPr marL="0" marR="0" lvl="6" indent="0" algn="r" rtl="0">
              <a:spcBef>
                <a:spcPts val="0"/>
              </a:spcBef>
              <a:buNone/>
              <a:defRPr sz="2400">
                <a:solidFill>
                  <a:srgbClr val="414042"/>
                </a:solidFill>
                <a:latin typeface="Calibri"/>
                <a:ea typeface="Calibri"/>
                <a:cs typeface="Calibri"/>
                <a:sym typeface="Calibri"/>
              </a:defRPr>
            </a:lvl7pPr>
            <a:lvl8pPr marL="0" marR="0" lvl="7" indent="0" algn="r" rtl="0">
              <a:spcBef>
                <a:spcPts val="0"/>
              </a:spcBef>
              <a:buNone/>
              <a:defRPr sz="2400">
                <a:solidFill>
                  <a:srgbClr val="414042"/>
                </a:solidFill>
                <a:latin typeface="Calibri"/>
                <a:ea typeface="Calibri"/>
                <a:cs typeface="Calibri"/>
                <a:sym typeface="Calibri"/>
              </a:defRPr>
            </a:lvl8pPr>
            <a:lvl9pPr marL="0" marR="0" lvl="8" indent="0" algn="r" rtl="0">
              <a:spcBef>
                <a:spcPts val="0"/>
              </a:spcBef>
              <a:buNone/>
              <a:defRPr sz="2400">
                <a:solidFill>
                  <a:srgbClr val="414042"/>
                </a:solidFill>
                <a:latin typeface="Calibri"/>
                <a:ea typeface="Calibri"/>
                <a:cs typeface="Calibri"/>
                <a:sym typeface="Calibri"/>
              </a:defRPr>
            </a:lvl9pPr>
          </a:lstStyle>
          <a:p>
            <a:fld id="{7506C53F-34AB-4B15-BA6F-635799C35784}" type="slidenum">
              <a:rPr lang="en-GB" smtClean="0"/>
              <a:t>‹#›</a:t>
            </a:fld>
            <a:endParaRPr lang="en-GB"/>
          </a:p>
        </p:txBody>
      </p:sp>
      <p:pic>
        <p:nvPicPr>
          <p:cNvPr id="52" name="Google Shape;52;p7" descr="Lancaster University"/>
          <p:cNvPicPr preferRelativeResize="0"/>
          <p:nvPr/>
        </p:nvPicPr>
        <p:blipFill rotWithShape="1">
          <a:blip r:embed="rId2">
            <a:alphaModFix/>
          </a:blip>
          <a:srcRect/>
          <a:stretch/>
        </p:blipFill>
        <p:spPr>
          <a:xfrm>
            <a:off x="9324359" y="762000"/>
            <a:ext cx="1574164" cy="497640"/>
          </a:xfrm>
          <a:prstGeom prst="rect">
            <a:avLst/>
          </a:prstGeom>
          <a:noFill/>
          <a:ln>
            <a:noFill/>
          </a:ln>
        </p:spPr>
      </p:pic>
    </p:spTree>
    <p:extLst>
      <p:ext uri="{BB962C8B-B14F-4D97-AF65-F5344CB8AC3E}">
        <p14:creationId xmlns:p14="http://schemas.microsoft.com/office/powerpoint/2010/main" val="1018623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estion Slide">
  <p:cSld name="Question Slide">
    <p:spTree>
      <p:nvGrpSpPr>
        <p:cNvPr id="1" name="Shape 53"/>
        <p:cNvGrpSpPr/>
        <p:nvPr/>
      </p:nvGrpSpPr>
      <p:grpSpPr>
        <a:xfrm>
          <a:off x="0" y="0"/>
          <a:ext cx="0" cy="0"/>
          <a:chOff x="0" y="0"/>
          <a:chExt cx="0" cy="0"/>
        </a:xfrm>
      </p:grpSpPr>
      <p:sp>
        <p:nvSpPr>
          <p:cNvPr id="54" name="Google Shape;54;p8"/>
          <p:cNvSpPr txBox="1">
            <a:spLocks noGrp="1"/>
          </p:cNvSpPr>
          <p:nvPr>
            <p:ph type="ctrTitle"/>
          </p:nvPr>
        </p:nvSpPr>
        <p:spPr>
          <a:xfrm>
            <a:off x="900940" y="2205023"/>
            <a:ext cx="9913200" cy="1399200"/>
          </a:xfrm>
          <a:prstGeom prst="rect">
            <a:avLst/>
          </a:prstGeom>
          <a:noFill/>
          <a:ln>
            <a:noFill/>
          </a:ln>
        </p:spPr>
        <p:txBody>
          <a:bodyPr spcFirstLastPara="1" wrap="square" lIns="91425" tIns="45700" rIns="91425" bIns="45700" anchor="b" anchorCtr="0">
            <a:normAutofit/>
          </a:bodyPr>
          <a:lstStyle>
            <a:lvl1pPr lvl="0" algn="l">
              <a:lnSpc>
                <a:spcPct val="96703"/>
              </a:lnSpc>
              <a:spcBef>
                <a:spcPts val="1480"/>
              </a:spcBef>
              <a:spcAft>
                <a:spcPts val="0"/>
              </a:spcAft>
              <a:buClr>
                <a:srgbClr val="B5121B"/>
              </a:buClr>
              <a:buSzPts val="4550"/>
              <a:buFont typeface="Calibri"/>
              <a:buNone/>
              <a:defRPr sz="6067">
                <a:solidFill>
                  <a:srgbClr val="B5121B"/>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pic>
        <p:nvPicPr>
          <p:cNvPr id="55" name="Google Shape;55;p8" descr="Lancaster University"/>
          <p:cNvPicPr preferRelativeResize="0"/>
          <p:nvPr/>
        </p:nvPicPr>
        <p:blipFill rotWithShape="1">
          <a:blip r:embed="rId2">
            <a:alphaModFix/>
          </a:blip>
          <a:srcRect/>
          <a:stretch/>
        </p:blipFill>
        <p:spPr>
          <a:xfrm>
            <a:off x="9324359" y="762000"/>
            <a:ext cx="1574164" cy="497640"/>
          </a:xfrm>
          <a:prstGeom prst="rect">
            <a:avLst/>
          </a:prstGeom>
          <a:noFill/>
          <a:ln>
            <a:noFill/>
          </a:ln>
        </p:spPr>
      </p:pic>
      <p:sp>
        <p:nvSpPr>
          <p:cNvPr id="56" name="Google Shape;56;p8"/>
          <p:cNvSpPr/>
          <p:nvPr/>
        </p:nvSpPr>
        <p:spPr>
          <a:xfrm>
            <a:off x="992098" y="3830968"/>
            <a:ext cx="1584325" cy="0"/>
          </a:xfrm>
          <a:custGeom>
            <a:avLst/>
            <a:gdLst/>
            <a:ahLst/>
            <a:cxnLst/>
            <a:rect l="l" t="t" r="r" b="b"/>
            <a:pathLst>
              <a:path w="1584325" h="120000" extrusionOk="0">
                <a:moveTo>
                  <a:pt x="0" y="0"/>
                </a:moveTo>
                <a:lnTo>
                  <a:pt x="1584159" y="0"/>
                </a:lnTo>
              </a:path>
            </a:pathLst>
          </a:custGeom>
          <a:noFill/>
          <a:ln w="16925" cap="flat" cmpd="sng">
            <a:solidFill>
              <a:srgbClr val="A6ADB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57" name="Google Shape;57;p8"/>
          <p:cNvSpPr txBox="1">
            <a:spLocks noGrp="1"/>
          </p:cNvSpPr>
          <p:nvPr>
            <p:ph type="sldNum" idx="12"/>
          </p:nvPr>
        </p:nvSpPr>
        <p:spPr>
          <a:xfrm>
            <a:off x="8955059" y="6092983"/>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a:solidFill>
                  <a:srgbClr val="414042"/>
                </a:solidFill>
                <a:latin typeface="Calibri"/>
                <a:ea typeface="Calibri"/>
                <a:cs typeface="Calibri"/>
                <a:sym typeface="Calibri"/>
              </a:defRPr>
            </a:lvl1pPr>
            <a:lvl2pPr marL="0" marR="0" lvl="1" indent="0" algn="r" rtl="0">
              <a:spcBef>
                <a:spcPts val="0"/>
              </a:spcBef>
              <a:buNone/>
              <a:defRPr sz="2400">
                <a:solidFill>
                  <a:srgbClr val="414042"/>
                </a:solidFill>
                <a:latin typeface="Calibri"/>
                <a:ea typeface="Calibri"/>
                <a:cs typeface="Calibri"/>
                <a:sym typeface="Calibri"/>
              </a:defRPr>
            </a:lvl2pPr>
            <a:lvl3pPr marL="0" marR="0" lvl="2" indent="0" algn="r" rtl="0">
              <a:spcBef>
                <a:spcPts val="0"/>
              </a:spcBef>
              <a:buNone/>
              <a:defRPr sz="2400">
                <a:solidFill>
                  <a:srgbClr val="414042"/>
                </a:solidFill>
                <a:latin typeface="Calibri"/>
                <a:ea typeface="Calibri"/>
                <a:cs typeface="Calibri"/>
                <a:sym typeface="Calibri"/>
              </a:defRPr>
            </a:lvl3pPr>
            <a:lvl4pPr marL="0" marR="0" lvl="3" indent="0" algn="r" rtl="0">
              <a:spcBef>
                <a:spcPts val="0"/>
              </a:spcBef>
              <a:buNone/>
              <a:defRPr sz="2400">
                <a:solidFill>
                  <a:srgbClr val="414042"/>
                </a:solidFill>
                <a:latin typeface="Calibri"/>
                <a:ea typeface="Calibri"/>
                <a:cs typeface="Calibri"/>
                <a:sym typeface="Calibri"/>
              </a:defRPr>
            </a:lvl4pPr>
            <a:lvl5pPr marL="0" marR="0" lvl="4" indent="0" algn="r" rtl="0">
              <a:spcBef>
                <a:spcPts val="0"/>
              </a:spcBef>
              <a:buNone/>
              <a:defRPr sz="2400">
                <a:solidFill>
                  <a:srgbClr val="414042"/>
                </a:solidFill>
                <a:latin typeface="Calibri"/>
                <a:ea typeface="Calibri"/>
                <a:cs typeface="Calibri"/>
                <a:sym typeface="Calibri"/>
              </a:defRPr>
            </a:lvl5pPr>
            <a:lvl6pPr marL="0" marR="0" lvl="5" indent="0" algn="r" rtl="0">
              <a:spcBef>
                <a:spcPts val="0"/>
              </a:spcBef>
              <a:buNone/>
              <a:defRPr sz="2400">
                <a:solidFill>
                  <a:srgbClr val="414042"/>
                </a:solidFill>
                <a:latin typeface="Calibri"/>
                <a:ea typeface="Calibri"/>
                <a:cs typeface="Calibri"/>
                <a:sym typeface="Calibri"/>
              </a:defRPr>
            </a:lvl6pPr>
            <a:lvl7pPr marL="0" marR="0" lvl="6" indent="0" algn="r" rtl="0">
              <a:spcBef>
                <a:spcPts val="0"/>
              </a:spcBef>
              <a:buNone/>
              <a:defRPr sz="2400">
                <a:solidFill>
                  <a:srgbClr val="414042"/>
                </a:solidFill>
                <a:latin typeface="Calibri"/>
                <a:ea typeface="Calibri"/>
                <a:cs typeface="Calibri"/>
                <a:sym typeface="Calibri"/>
              </a:defRPr>
            </a:lvl7pPr>
            <a:lvl8pPr marL="0" marR="0" lvl="7" indent="0" algn="r" rtl="0">
              <a:spcBef>
                <a:spcPts val="0"/>
              </a:spcBef>
              <a:buNone/>
              <a:defRPr sz="2400">
                <a:solidFill>
                  <a:srgbClr val="414042"/>
                </a:solidFill>
                <a:latin typeface="Calibri"/>
                <a:ea typeface="Calibri"/>
                <a:cs typeface="Calibri"/>
                <a:sym typeface="Calibri"/>
              </a:defRPr>
            </a:lvl8pPr>
            <a:lvl9pPr marL="0" marR="0" lvl="8" indent="0" algn="r" rtl="0">
              <a:spcBef>
                <a:spcPts val="0"/>
              </a:spcBef>
              <a:buNone/>
              <a:defRPr sz="2400">
                <a:solidFill>
                  <a:srgbClr val="414042"/>
                </a:solidFill>
                <a:latin typeface="Calibri"/>
                <a:ea typeface="Calibri"/>
                <a:cs typeface="Calibri"/>
                <a:sym typeface="Calibri"/>
              </a:defRPr>
            </a:lvl9pPr>
          </a:lstStyle>
          <a:p>
            <a:fld id="{7506C53F-34AB-4B15-BA6F-635799C35784}" type="slidenum">
              <a:rPr lang="en-GB" smtClean="0"/>
              <a:t>‹#›</a:t>
            </a:fld>
            <a:endParaRPr lang="en-GB"/>
          </a:p>
        </p:txBody>
      </p:sp>
    </p:spTree>
    <p:extLst>
      <p:ext uri="{BB962C8B-B14F-4D97-AF65-F5344CB8AC3E}">
        <p14:creationId xmlns:p14="http://schemas.microsoft.com/office/powerpoint/2010/main" val="1122525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19539" y="522516"/>
            <a:ext cx="7568800" cy="1168400"/>
          </a:xfrm>
          <a:prstGeom prst="rect">
            <a:avLst/>
          </a:prstGeom>
          <a:noFill/>
          <a:ln>
            <a:noFill/>
          </a:ln>
        </p:spPr>
        <p:txBody>
          <a:bodyPr spcFirstLastPara="1" wrap="square" lIns="91425" tIns="45700" rIns="91425" bIns="45700" anchor="ctr" anchorCtr="0">
            <a:normAutofit/>
          </a:bodyPr>
          <a:lstStyle>
            <a:lvl1pPr lvl="0" algn="l">
              <a:lnSpc>
                <a:spcPct val="96388"/>
              </a:lnSpc>
              <a:spcBef>
                <a:spcPts val="1000"/>
              </a:spcBef>
              <a:spcAft>
                <a:spcPts val="0"/>
              </a:spcAft>
              <a:buClr>
                <a:srgbClr val="B5121B"/>
              </a:buClr>
              <a:buSzPts val="3600"/>
              <a:buFont typeface="Calibri"/>
              <a:buNone/>
              <a:defRPr sz="4800">
                <a:solidFill>
                  <a:srgbClr val="B5121B"/>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9"/>
          <p:cNvSpPr txBox="1">
            <a:spLocks noGrp="1"/>
          </p:cNvSpPr>
          <p:nvPr>
            <p:ph type="body" idx="1"/>
          </p:nvPr>
        </p:nvSpPr>
        <p:spPr>
          <a:xfrm>
            <a:off x="819539" y="2313991"/>
            <a:ext cx="4965600" cy="3863200"/>
          </a:xfrm>
          <a:prstGeom prst="rect">
            <a:avLst/>
          </a:prstGeom>
          <a:noFill/>
          <a:ln>
            <a:noFill/>
          </a:ln>
        </p:spPr>
        <p:txBody>
          <a:bodyPr spcFirstLastPara="1" wrap="square" lIns="91425" tIns="45700" rIns="91425" bIns="45700" anchor="t" anchorCtr="0">
            <a:normAutofit/>
          </a:bodyPr>
          <a:lstStyle>
            <a:lvl1pPr marL="609585" lvl="0" indent="-524920" algn="l">
              <a:lnSpc>
                <a:spcPct val="90000"/>
              </a:lnSpc>
              <a:spcBef>
                <a:spcPts val="1333"/>
              </a:spcBef>
              <a:spcAft>
                <a:spcPts val="0"/>
              </a:spcAft>
              <a:buClr>
                <a:srgbClr val="AEB4B9"/>
              </a:buClr>
              <a:buSzPts val="2600"/>
              <a:buChar char="•"/>
              <a:defRPr sz="3467">
                <a:solidFill>
                  <a:schemeClr val="dk1"/>
                </a:solidFill>
              </a:defRPr>
            </a:lvl1pPr>
            <a:lvl2pPr marL="1219170" lvl="1" indent="-507987" algn="l">
              <a:lnSpc>
                <a:spcPct val="90000"/>
              </a:lnSpc>
              <a:spcBef>
                <a:spcPts val="667"/>
              </a:spcBef>
              <a:spcAft>
                <a:spcPts val="0"/>
              </a:spcAft>
              <a:buClr>
                <a:srgbClr val="AEB4B9"/>
              </a:buClr>
              <a:buSzPts val="2400"/>
              <a:buChar char="•"/>
              <a:defRPr>
                <a:solidFill>
                  <a:schemeClr val="dk1"/>
                </a:solidFill>
              </a:defRPr>
            </a:lvl2pPr>
            <a:lvl3pPr marL="1828754" lvl="2" indent="-474121" algn="l">
              <a:lnSpc>
                <a:spcPct val="90000"/>
              </a:lnSpc>
              <a:spcBef>
                <a:spcPts val="667"/>
              </a:spcBef>
              <a:spcAft>
                <a:spcPts val="0"/>
              </a:spcAft>
              <a:buClr>
                <a:srgbClr val="AEB4B9"/>
              </a:buClr>
              <a:buSzPts val="2000"/>
              <a:buChar char="•"/>
              <a:defRPr>
                <a:solidFill>
                  <a:schemeClr val="dk1"/>
                </a:solidFill>
              </a:defRPr>
            </a:lvl3pPr>
            <a:lvl4pPr marL="2438339" lvl="3" indent="-457189" algn="l">
              <a:lnSpc>
                <a:spcPct val="90000"/>
              </a:lnSpc>
              <a:spcBef>
                <a:spcPts val="667"/>
              </a:spcBef>
              <a:spcAft>
                <a:spcPts val="0"/>
              </a:spcAft>
              <a:buClr>
                <a:srgbClr val="AEB4B9"/>
              </a:buClr>
              <a:buSzPts val="1800"/>
              <a:buChar char="•"/>
              <a:defRPr>
                <a:solidFill>
                  <a:schemeClr val="dk1"/>
                </a:solidFill>
              </a:defRPr>
            </a:lvl4pPr>
            <a:lvl5pPr marL="3047924" lvl="4" indent="-457189" algn="l">
              <a:lnSpc>
                <a:spcPct val="90000"/>
              </a:lnSpc>
              <a:spcBef>
                <a:spcPts val="667"/>
              </a:spcBef>
              <a:spcAft>
                <a:spcPts val="0"/>
              </a:spcAft>
              <a:buClr>
                <a:srgbClr val="AEB4B9"/>
              </a:buClr>
              <a:buSzPts val="1800"/>
              <a:buChar char="•"/>
              <a:defRPr>
                <a:solidFill>
                  <a:schemeClr val="dk1"/>
                </a:solidFill>
              </a:defRPr>
            </a:lvl5pPr>
            <a:lvl6pPr marL="3657509" lvl="5" indent="-457189" algn="l">
              <a:lnSpc>
                <a:spcPct val="90000"/>
              </a:lnSpc>
              <a:spcBef>
                <a:spcPts val="667"/>
              </a:spcBef>
              <a:spcAft>
                <a:spcPts val="0"/>
              </a:spcAft>
              <a:buClr>
                <a:schemeClr val="dk1"/>
              </a:buClr>
              <a:buSzPts val="1800"/>
              <a:buChar char="•"/>
              <a:defRPr/>
            </a:lvl6pPr>
            <a:lvl7pPr marL="4267093" lvl="6" indent="-457189" algn="l">
              <a:lnSpc>
                <a:spcPct val="90000"/>
              </a:lnSpc>
              <a:spcBef>
                <a:spcPts val="667"/>
              </a:spcBef>
              <a:spcAft>
                <a:spcPts val="0"/>
              </a:spcAft>
              <a:buClr>
                <a:schemeClr val="dk1"/>
              </a:buClr>
              <a:buSzPts val="1800"/>
              <a:buChar char="•"/>
              <a:defRPr/>
            </a:lvl7pPr>
            <a:lvl8pPr marL="4876678" lvl="7" indent="-457189" algn="l">
              <a:lnSpc>
                <a:spcPct val="90000"/>
              </a:lnSpc>
              <a:spcBef>
                <a:spcPts val="667"/>
              </a:spcBef>
              <a:spcAft>
                <a:spcPts val="0"/>
              </a:spcAft>
              <a:buClr>
                <a:schemeClr val="dk1"/>
              </a:buClr>
              <a:buSzPts val="1800"/>
              <a:buChar char="•"/>
              <a:defRPr/>
            </a:lvl8pPr>
            <a:lvl9pPr marL="5486263" lvl="8" indent="-457189" algn="l">
              <a:lnSpc>
                <a:spcPct val="90000"/>
              </a:lnSpc>
              <a:spcBef>
                <a:spcPts val="667"/>
              </a:spcBef>
              <a:spcAft>
                <a:spcPts val="0"/>
              </a:spcAft>
              <a:buClr>
                <a:schemeClr val="dk1"/>
              </a:buClr>
              <a:buSzPts val="1800"/>
              <a:buChar char="•"/>
              <a:defRPr/>
            </a:lvl9pPr>
          </a:lstStyle>
          <a:p>
            <a:pPr lvl="0"/>
            <a:r>
              <a:rPr lang="en-US"/>
              <a:t>Click to edit Master text styles</a:t>
            </a:r>
          </a:p>
        </p:txBody>
      </p:sp>
      <p:sp>
        <p:nvSpPr>
          <p:cNvPr id="61" name="Google Shape;61;p9"/>
          <p:cNvSpPr/>
          <p:nvPr/>
        </p:nvSpPr>
        <p:spPr>
          <a:xfrm>
            <a:off x="854508" y="1832147"/>
            <a:ext cx="1584325" cy="0"/>
          </a:xfrm>
          <a:custGeom>
            <a:avLst/>
            <a:gdLst/>
            <a:ahLst/>
            <a:cxnLst/>
            <a:rect l="l" t="t" r="r" b="b"/>
            <a:pathLst>
              <a:path w="1584325" h="120000" extrusionOk="0">
                <a:moveTo>
                  <a:pt x="0" y="0"/>
                </a:moveTo>
                <a:lnTo>
                  <a:pt x="1583728" y="0"/>
                </a:lnTo>
              </a:path>
            </a:pathLst>
          </a:custGeom>
          <a:noFill/>
          <a:ln w="16925" cap="flat" cmpd="sng">
            <a:solidFill>
              <a:srgbClr val="A6ADB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2" name="Google Shape;62;p9"/>
          <p:cNvSpPr txBox="1">
            <a:spLocks noGrp="1"/>
          </p:cNvSpPr>
          <p:nvPr>
            <p:ph type="body" idx="2"/>
          </p:nvPr>
        </p:nvSpPr>
        <p:spPr>
          <a:xfrm>
            <a:off x="6369696" y="2317095"/>
            <a:ext cx="4965600" cy="3863200"/>
          </a:xfrm>
          <a:prstGeom prst="rect">
            <a:avLst/>
          </a:prstGeom>
          <a:noFill/>
          <a:ln>
            <a:noFill/>
          </a:ln>
        </p:spPr>
        <p:txBody>
          <a:bodyPr spcFirstLastPara="1" wrap="square" lIns="91425" tIns="45700" rIns="91425" bIns="45700" anchor="t" anchorCtr="0">
            <a:normAutofit/>
          </a:bodyPr>
          <a:lstStyle>
            <a:lvl1pPr marL="609585" lvl="0" indent="-524920" algn="l">
              <a:lnSpc>
                <a:spcPct val="90000"/>
              </a:lnSpc>
              <a:spcBef>
                <a:spcPts val="1333"/>
              </a:spcBef>
              <a:spcAft>
                <a:spcPts val="0"/>
              </a:spcAft>
              <a:buClr>
                <a:srgbClr val="AEB4B9"/>
              </a:buClr>
              <a:buSzPts val="2600"/>
              <a:buChar char="•"/>
              <a:defRPr sz="3467">
                <a:solidFill>
                  <a:schemeClr val="dk1"/>
                </a:solidFill>
              </a:defRPr>
            </a:lvl1pPr>
            <a:lvl2pPr marL="1219170" lvl="1" indent="-507987" algn="l">
              <a:lnSpc>
                <a:spcPct val="90000"/>
              </a:lnSpc>
              <a:spcBef>
                <a:spcPts val="667"/>
              </a:spcBef>
              <a:spcAft>
                <a:spcPts val="0"/>
              </a:spcAft>
              <a:buClr>
                <a:srgbClr val="AEB4B9"/>
              </a:buClr>
              <a:buSzPts val="2400"/>
              <a:buChar char="•"/>
              <a:defRPr>
                <a:solidFill>
                  <a:schemeClr val="dk1"/>
                </a:solidFill>
              </a:defRPr>
            </a:lvl2pPr>
            <a:lvl3pPr marL="1828754" lvl="2" indent="-474121" algn="l">
              <a:lnSpc>
                <a:spcPct val="90000"/>
              </a:lnSpc>
              <a:spcBef>
                <a:spcPts val="667"/>
              </a:spcBef>
              <a:spcAft>
                <a:spcPts val="0"/>
              </a:spcAft>
              <a:buClr>
                <a:srgbClr val="AEB4B9"/>
              </a:buClr>
              <a:buSzPts val="2000"/>
              <a:buChar char="•"/>
              <a:defRPr>
                <a:solidFill>
                  <a:schemeClr val="dk1"/>
                </a:solidFill>
              </a:defRPr>
            </a:lvl3pPr>
            <a:lvl4pPr marL="2438339" lvl="3" indent="-457189" algn="l">
              <a:lnSpc>
                <a:spcPct val="90000"/>
              </a:lnSpc>
              <a:spcBef>
                <a:spcPts val="667"/>
              </a:spcBef>
              <a:spcAft>
                <a:spcPts val="0"/>
              </a:spcAft>
              <a:buClr>
                <a:srgbClr val="AEB4B9"/>
              </a:buClr>
              <a:buSzPts val="1800"/>
              <a:buChar char="•"/>
              <a:defRPr>
                <a:solidFill>
                  <a:schemeClr val="dk1"/>
                </a:solidFill>
              </a:defRPr>
            </a:lvl4pPr>
            <a:lvl5pPr marL="3047924" lvl="4" indent="-457189" algn="l">
              <a:lnSpc>
                <a:spcPct val="90000"/>
              </a:lnSpc>
              <a:spcBef>
                <a:spcPts val="667"/>
              </a:spcBef>
              <a:spcAft>
                <a:spcPts val="0"/>
              </a:spcAft>
              <a:buClr>
                <a:srgbClr val="AEB4B9"/>
              </a:buClr>
              <a:buSzPts val="1800"/>
              <a:buChar char="•"/>
              <a:defRPr>
                <a:solidFill>
                  <a:schemeClr val="dk1"/>
                </a:solidFill>
              </a:defRPr>
            </a:lvl5pPr>
            <a:lvl6pPr marL="3657509" lvl="5" indent="-457189" algn="l">
              <a:lnSpc>
                <a:spcPct val="90000"/>
              </a:lnSpc>
              <a:spcBef>
                <a:spcPts val="667"/>
              </a:spcBef>
              <a:spcAft>
                <a:spcPts val="0"/>
              </a:spcAft>
              <a:buClr>
                <a:schemeClr val="dk1"/>
              </a:buClr>
              <a:buSzPts val="1800"/>
              <a:buChar char="•"/>
              <a:defRPr/>
            </a:lvl6pPr>
            <a:lvl7pPr marL="4267093" lvl="6" indent="-457189" algn="l">
              <a:lnSpc>
                <a:spcPct val="90000"/>
              </a:lnSpc>
              <a:spcBef>
                <a:spcPts val="667"/>
              </a:spcBef>
              <a:spcAft>
                <a:spcPts val="0"/>
              </a:spcAft>
              <a:buClr>
                <a:schemeClr val="dk1"/>
              </a:buClr>
              <a:buSzPts val="1800"/>
              <a:buChar char="•"/>
              <a:defRPr/>
            </a:lvl7pPr>
            <a:lvl8pPr marL="4876678" lvl="7" indent="-457189" algn="l">
              <a:lnSpc>
                <a:spcPct val="90000"/>
              </a:lnSpc>
              <a:spcBef>
                <a:spcPts val="667"/>
              </a:spcBef>
              <a:spcAft>
                <a:spcPts val="0"/>
              </a:spcAft>
              <a:buClr>
                <a:schemeClr val="dk1"/>
              </a:buClr>
              <a:buSzPts val="1800"/>
              <a:buChar char="•"/>
              <a:defRPr/>
            </a:lvl8pPr>
            <a:lvl9pPr marL="5486263" lvl="8" indent="-457189" algn="l">
              <a:lnSpc>
                <a:spcPct val="90000"/>
              </a:lnSpc>
              <a:spcBef>
                <a:spcPts val="667"/>
              </a:spcBef>
              <a:spcAft>
                <a:spcPts val="0"/>
              </a:spcAft>
              <a:buClr>
                <a:schemeClr val="dk1"/>
              </a:buClr>
              <a:buSzPts val="1800"/>
              <a:buChar char="•"/>
              <a:defRPr/>
            </a:lvl9pPr>
          </a:lstStyle>
          <a:p>
            <a:pPr lvl="0"/>
            <a:r>
              <a:rPr lang="en-US"/>
              <a:t>Click to edit Master text styles</a:t>
            </a:r>
          </a:p>
        </p:txBody>
      </p:sp>
      <p:sp>
        <p:nvSpPr>
          <p:cNvPr id="63" name="Google Shape;63;p9"/>
          <p:cNvSpPr txBox="1">
            <a:spLocks noGrp="1"/>
          </p:cNvSpPr>
          <p:nvPr>
            <p:ph type="sldNum" idx="12"/>
          </p:nvPr>
        </p:nvSpPr>
        <p:spPr>
          <a:xfrm>
            <a:off x="8955059" y="6092983"/>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a:solidFill>
                  <a:srgbClr val="414042"/>
                </a:solidFill>
                <a:latin typeface="Calibri"/>
                <a:ea typeface="Calibri"/>
                <a:cs typeface="Calibri"/>
                <a:sym typeface="Calibri"/>
              </a:defRPr>
            </a:lvl1pPr>
            <a:lvl2pPr marL="0" marR="0" lvl="1" indent="0" algn="r" rtl="0">
              <a:spcBef>
                <a:spcPts val="0"/>
              </a:spcBef>
              <a:buNone/>
              <a:defRPr sz="2400">
                <a:solidFill>
                  <a:srgbClr val="414042"/>
                </a:solidFill>
                <a:latin typeface="Calibri"/>
                <a:ea typeface="Calibri"/>
                <a:cs typeface="Calibri"/>
                <a:sym typeface="Calibri"/>
              </a:defRPr>
            </a:lvl2pPr>
            <a:lvl3pPr marL="0" marR="0" lvl="2" indent="0" algn="r" rtl="0">
              <a:spcBef>
                <a:spcPts val="0"/>
              </a:spcBef>
              <a:buNone/>
              <a:defRPr sz="2400">
                <a:solidFill>
                  <a:srgbClr val="414042"/>
                </a:solidFill>
                <a:latin typeface="Calibri"/>
                <a:ea typeface="Calibri"/>
                <a:cs typeface="Calibri"/>
                <a:sym typeface="Calibri"/>
              </a:defRPr>
            </a:lvl3pPr>
            <a:lvl4pPr marL="0" marR="0" lvl="3" indent="0" algn="r" rtl="0">
              <a:spcBef>
                <a:spcPts val="0"/>
              </a:spcBef>
              <a:buNone/>
              <a:defRPr sz="2400">
                <a:solidFill>
                  <a:srgbClr val="414042"/>
                </a:solidFill>
                <a:latin typeface="Calibri"/>
                <a:ea typeface="Calibri"/>
                <a:cs typeface="Calibri"/>
                <a:sym typeface="Calibri"/>
              </a:defRPr>
            </a:lvl4pPr>
            <a:lvl5pPr marL="0" marR="0" lvl="4" indent="0" algn="r" rtl="0">
              <a:spcBef>
                <a:spcPts val="0"/>
              </a:spcBef>
              <a:buNone/>
              <a:defRPr sz="2400">
                <a:solidFill>
                  <a:srgbClr val="414042"/>
                </a:solidFill>
                <a:latin typeface="Calibri"/>
                <a:ea typeface="Calibri"/>
                <a:cs typeface="Calibri"/>
                <a:sym typeface="Calibri"/>
              </a:defRPr>
            </a:lvl5pPr>
            <a:lvl6pPr marL="0" marR="0" lvl="5" indent="0" algn="r" rtl="0">
              <a:spcBef>
                <a:spcPts val="0"/>
              </a:spcBef>
              <a:buNone/>
              <a:defRPr sz="2400">
                <a:solidFill>
                  <a:srgbClr val="414042"/>
                </a:solidFill>
                <a:latin typeface="Calibri"/>
                <a:ea typeface="Calibri"/>
                <a:cs typeface="Calibri"/>
                <a:sym typeface="Calibri"/>
              </a:defRPr>
            </a:lvl6pPr>
            <a:lvl7pPr marL="0" marR="0" lvl="6" indent="0" algn="r" rtl="0">
              <a:spcBef>
                <a:spcPts val="0"/>
              </a:spcBef>
              <a:buNone/>
              <a:defRPr sz="2400">
                <a:solidFill>
                  <a:srgbClr val="414042"/>
                </a:solidFill>
                <a:latin typeface="Calibri"/>
                <a:ea typeface="Calibri"/>
                <a:cs typeface="Calibri"/>
                <a:sym typeface="Calibri"/>
              </a:defRPr>
            </a:lvl7pPr>
            <a:lvl8pPr marL="0" marR="0" lvl="7" indent="0" algn="r" rtl="0">
              <a:spcBef>
                <a:spcPts val="0"/>
              </a:spcBef>
              <a:buNone/>
              <a:defRPr sz="2400">
                <a:solidFill>
                  <a:srgbClr val="414042"/>
                </a:solidFill>
                <a:latin typeface="Calibri"/>
                <a:ea typeface="Calibri"/>
                <a:cs typeface="Calibri"/>
                <a:sym typeface="Calibri"/>
              </a:defRPr>
            </a:lvl8pPr>
            <a:lvl9pPr marL="0" marR="0" lvl="8" indent="0" algn="r" rtl="0">
              <a:spcBef>
                <a:spcPts val="0"/>
              </a:spcBef>
              <a:buNone/>
              <a:defRPr sz="2400">
                <a:solidFill>
                  <a:srgbClr val="414042"/>
                </a:solidFill>
                <a:latin typeface="Calibri"/>
                <a:ea typeface="Calibri"/>
                <a:cs typeface="Calibri"/>
                <a:sym typeface="Calibri"/>
              </a:defRPr>
            </a:lvl9pPr>
          </a:lstStyle>
          <a:p>
            <a:fld id="{7506C53F-34AB-4B15-BA6F-635799C35784}" type="slidenum">
              <a:rPr lang="en-GB" smtClean="0"/>
              <a:t>‹#›</a:t>
            </a:fld>
            <a:endParaRPr lang="en-GB"/>
          </a:p>
        </p:txBody>
      </p:sp>
      <p:pic>
        <p:nvPicPr>
          <p:cNvPr id="64" name="Google Shape;64;p9" descr="Lancaster University"/>
          <p:cNvPicPr preferRelativeResize="0"/>
          <p:nvPr/>
        </p:nvPicPr>
        <p:blipFill rotWithShape="1">
          <a:blip r:embed="rId2">
            <a:alphaModFix/>
          </a:blip>
          <a:srcRect/>
          <a:stretch/>
        </p:blipFill>
        <p:spPr>
          <a:xfrm>
            <a:off x="9324359" y="762000"/>
            <a:ext cx="1574164" cy="497640"/>
          </a:xfrm>
          <a:prstGeom prst="rect">
            <a:avLst/>
          </a:prstGeom>
          <a:noFill/>
          <a:ln>
            <a:noFill/>
          </a:ln>
        </p:spPr>
      </p:pic>
    </p:spTree>
    <p:extLst>
      <p:ext uri="{BB962C8B-B14F-4D97-AF65-F5344CB8AC3E}">
        <p14:creationId xmlns:p14="http://schemas.microsoft.com/office/powerpoint/2010/main" val="197301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5"/>
        <p:cNvGrpSpPr/>
        <p:nvPr/>
      </p:nvGrpSpPr>
      <p:grpSpPr>
        <a:xfrm>
          <a:off x="0" y="0"/>
          <a:ext cx="0" cy="0"/>
          <a:chOff x="0" y="0"/>
          <a:chExt cx="0" cy="0"/>
        </a:xfrm>
      </p:grpSpPr>
      <p:sp>
        <p:nvSpPr>
          <p:cNvPr id="66" name="Google Shape;66;p10"/>
          <p:cNvSpPr/>
          <p:nvPr/>
        </p:nvSpPr>
        <p:spPr>
          <a:xfrm>
            <a:off x="854508" y="1832147"/>
            <a:ext cx="1584325" cy="0"/>
          </a:xfrm>
          <a:custGeom>
            <a:avLst/>
            <a:gdLst/>
            <a:ahLst/>
            <a:cxnLst/>
            <a:rect l="l" t="t" r="r" b="b"/>
            <a:pathLst>
              <a:path w="1584325" h="120000" extrusionOk="0">
                <a:moveTo>
                  <a:pt x="0" y="0"/>
                </a:moveTo>
                <a:lnTo>
                  <a:pt x="1583728" y="0"/>
                </a:lnTo>
              </a:path>
            </a:pathLst>
          </a:custGeom>
          <a:noFill/>
          <a:ln w="16925" cap="flat" cmpd="sng">
            <a:solidFill>
              <a:srgbClr val="A6ADB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67" name="Google Shape;67;p10"/>
          <p:cNvSpPr txBox="1">
            <a:spLocks noGrp="1"/>
          </p:cNvSpPr>
          <p:nvPr>
            <p:ph type="title"/>
          </p:nvPr>
        </p:nvSpPr>
        <p:spPr>
          <a:xfrm>
            <a:off x="735559" y="531848"/>
            <a:ext cx="7568800" cy="1158800"/>
          </a:xfrm>
          <a:prstGeom prst="rect">
            <a:avLst/>
          </a:prstGeom>
          <a:noFill/>
          <a:ln>
            <a:noFill/>
          </a:ln>
        </p:spPr>
        <p:txBody>
          <a:bodyPr spcFirstLastPara="1" wrap="square" lIns="91425" tIns="45700" rIns="91425" bIns="45700" anchor="ctr" anchorCtr="0">
            <a:normAutofit/>
          </a:bodyPr>
          <a:lstStyle>
            <a:lvl1pPr lvl="0" algn="l">
              <a:lnSpc>
                <a:spcPct val="96388"/>
              </a:lnSpc>
              <a:spcBef>
                <a:spcPts val="1000"/>
              </a:spcBef>
              <a:spcAft>
                <a:spcPts val="0"/>
              </a:spcAft>
              <a:buClr>
                <a:srgbClr val="B5121B"/>
              </a:buClr>
              <a:buSzPts val="3600"/>
              <a:buFont typeface="Calibri"/>
              <a:buNone/>
              <a:defRPr sz="4800">
                <a:solidFill>
                  <a:srgbClr val="B5121B"/>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8" name="Google Shape;68;p10"/>
          <p:cNvSpPr txBox="1">
            <a:spLocks noGrp="1"/>
          </p:cNvSpPr>
          <p:nvPr>
            <p:ph type="sldNum" idx="12"/>
          </p:nvPr>
        </p:nvSpPr>
        <p:spPr>
          <a:xfrm>
            <a:off x="8955059" y="6092983"/>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a:solidFill>
                  <a:srgbClr val="414042"/>
                </a:solidFill>
                <a:latin typeface="Calibri"/>
                <a:ea typeface="Calibri"/>
                <a:cs typeface="Calibri"/>
                <a:sym typeface="Calibri"/>
              </a:defRPr>
            </a:lvl1pPr>
            <a:lvl2pPr marL="0" marR="0" lvl="1" indent="0" algn="r" rtl="0">
              <a:spcBef>
                <a:spcPts val="0"/>
              </a:spcBef>
              <a:buNone/>
              <a:defRPr sz="2400">
                <a:solidFill>
                  <a:srgbClr val="414042"/>
                </a:solidFill>
                <a:latin typeface="Calibri"/>
                <a:ea typeface="Calibri"/>
                <a:cs typeface="Calibri"/>
                <a:sym typeface="Calibri"/>
              </a:defRPr>
            </a:lvl2pPr>
            <a:lvl3pPr marL="0" marR="0" lvl="2" indent="0" algn="r" rtl="0">
              <a:spcBef>
                <a:spcPts val="0"/>
              </a:spcBef>
              <a:buNone/>
              <a:defRPr sz="2400">
                <a:solidFill>
                  <a:srgbClr val="414042"/>
                </a:solidFill>
                <a:latin typeface="Calibri"/>
                <a:ea typeface="Calibri"/>
                <a:cs typeface="Calibri"/>
                <a:sym typeface="Calibri"/>
              </a:defRPr>
            </a:lvl3pPr>
            <a:lvl4pPr marL="0" marR="0" lvl="3" indent="0" algn="r" rtl="0">
              <a:spcBef>
                <a:spcPts val="0"/>
              </a:spcBef>
              <a:buNone/>
              <a:defRPr sz="2400">
                <a:solidFill>
                  <a:srgbClr val="414042"/>
                </a:solidFill>
                <a:latin typeface="Calibri"/>
                <a:ea typeface="Calibri"/>
                <a:cs typeface="Calibri"/>
                <a:sym typeface="Calibri"/>
              </a:defRPr>
            </a:lvl4pPr>
            <a:lvl5pPr marL="0" marR="0" lvl="4" indent="0" algn="r" rtl="0">
              <a:spcBef>
                <a:spcPts val="0"/>
              </a:spcBef>
              <a:buNone/>
              <a:defRPr sz="2400">
                <a:solidFill>
                  <a:srgbClr val="414042"/>
                </a:solidFill>
                <a:latin typeface="Calibri"/>
                <a:ea typeface="Calibri"/>
                <a:cs typeface="Calibri"/>
                <a:sym typeface="Calibri"/>
              </a:defRPr>
            </a:lvl5pPr>
            <a:lvl6pPr marL="0" marR="0" lvl="5" indent="0" algn="r" rtl="0">
              <a:spcBef>
                <a:spcPts val="0"/>
              </a:spcBef>
              <a:buNone/>
              <a:defRPr sz="2400">
                <a:solidFill>
                  <a:srgbClr val="414042"/>
                </a:solidFill>
                <a:latin typeface="Calibri"/>
                <a:ea typeface="Calibri"/>
                <a:cs typeface="Calibri"/>
                <a:sym typeface="Calibri"/>
              </a:defRPr>
            </a:lvl6pPr>
            <a:lvl7pPr marL="0" marR="0" lvl="6" indent="0" algn="r" rtl="0">
              <a:spcBef>
                <a:spcPts val="0"/>
              </a:spcBef>
              <a:buNone/>
              <a:defRPr sz="2400">
                <a:solidFill>
                  <a:srgbClr val="414042"/>
                </a:solidFill>
                <a:latin typeface="Calibri"/>
                <a:ea typeface="Calibri"/>
                <a:cs typeface="Calibri"/>
                <a:sym typeface="Calibri"/>
              </a:defRPr>
            </a:lvl7pPr>
            <a:lvl8pPr marL="0" marR="0" lvl="7" indent="0" algn="r" rtl="0">
              <a:spcBef>
                <a:spcPts val="0"/>
              </a:spcBef>
              <a:buNone/>
              <a:defRPr sz="2400">
                <a:solidFill>
                  <a:srgbClr val="414042"/>
                </a:solidFill>
                <a:latin typeface="Calibri"/>
                <a:ea typeface="Calibri"/>
                <a:cs typeface="Calibri"/>
                <a:sym typeface="Calibri"/>
              </a:defRPr>
            </a:lvl8pPr>
            <a:lvl9pPr marL="0" marR="0" lvl="8" indent="0" algn="r" rtl="0">
              <a:spcBef>
                <a:spcPts val="0"/>
              </a:spcBef>
              <a:buNone/>
              <a:defRPr sz="2400">
                <a:solidFill>
                  <a:srgbClr val="414042"/>
                </a:solidFill>
                <a:latin typeface="Calibri"/>
                <a:ea typeface="Calibri"/>
                <a:cs typeface="Calibri"/>
                <a:sym typeface="Calibri"/>
              </a:defRPr>
            </a:lvl9pPr>
          </a:lstStyle>
          <a:p>
            <a:fld id="{7506C53F-34AB-4B15-BA6F-635799C35784}" type="slidenum">
              <a:rPr lang="en-GB" smtClean="0"/>
              <a:t>‹#›</a:t>
            </a:fld>
            <a:endParaRPr lang="en-GB"/>
          </a:p>
        </p:txBody>
      </p:sp>
      <p:pic>
        <p:nvPicPr>
          <p:cNvPr id="69" name="Google Shape;69;p10" descr="Lancaster University"/>
          <p:cNvPicPr preferRelativeResize="0"/>
          <p:nvPr/>
        </p:nvPicPr>
        <p:blipFill rotWithShape="1">
          <a:blip r:embed="rId2">
            <a:alphaModFix/>
          </a:blip>
          <a:srcRect/>
          <a:stretch/>
        </p:blipFill>
        <p:spPr>
          <a:xfrm>
            <a:off x="9324359" y="762000"/>
            <a:ext cx="1574164" cy="497640"/>
          </a:xfrm>
          <a:prstGeom prst="rect">
            <a:avLst/>
          </a:prstGeom>
          <a:noFill/>
          <a:ln>
            <a:noFill/>
          </a:ln>
        </p:spPr>
      </p:pic>
    </p:spTree>
    <p:extLst>
      <p:ext uri="{BB962C8B-B14F-4D97-AF65-F5344CB8AC3E}">
        <p14:creationId xmlns:p14="http://schemas.microsoft.com/office/powerpoint/2010/main" val="3948063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0"/>
        <p:cNvGrpSpPr/>
        <p:nvPr/>
      </p:nvGrpSpPr>
      <p:grpSpPr>
        <a:xfrm>
          <a:off x="0" y="0"/>
          <a:ext cx="0" cy="0"/>
          <a:chOff x="0" y="0"/>
          <a:chExt cx="0" cy="0"/>
        </a:xfrm>
      </p:grpSpPr>
      <p:sp>
        <p:nvSpPr>
          <p:cNvPr id="71" name="Google Shape;71;p11"/>
          <p:cNvSpPr txBox="1">
            <a:spLocks noGrp="1"/>
          </p:cNvSpPr>
          <p:nvPr>
            <p:ph type="body" idx="1"/>
          </p:nvPr>
        </p:nvSpPr>
        <p:spPr>
          <a:xfrm>
            <a:off x="746477" y="1681163"/>
            <a:ext cx="5157600" cy="824000"/>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333"/>
              </a:spcBef>
              <a:spcAft>
                <a:spcPts val="0"/>
              </a:spcAft>
              <a:buSzPts val="2800"/>
              <a:buNone/>
              <a:defRPr sz="3733" b="1"/>
            </a:lvl1pPr>
            <a:lvl2pPr marL="1219170" lvl="1" indent="-304792" algn="l">
              <a:lnSpc>
                <a:spcPct val="90000"/>
              </a:lnSpc>
              <a:spcBef>
                <a:spcPts val="667"/>
              </a:spcBef>
              <a:spcAft>
                <a:spcPts val="0"/>
              </a:spcAft>
              <a:buSzPts val="2000"/>
              <a:buNone/>
              <a:defRPr sz="2667" b="1"/>
            </a:lvl2pPr>
            <a:lvl3pPr marL="1828754" lvl="2" indent="-304792" algn="l">
              <a:lnSpc>
                <a:spcPct val="90000"/>
              </a:lnSpc>
              <a:spcBef>
                <a:spcPts val="667"/>
              </a:spcBef>
              <a:spcAft>
                <a:spcPts val="0"/>
              </a:spcAft>
              <a:buSzPts val="1800"/>
              <a:buNone/>
              <a:defRPr sz="2400" b="1"/>
            </a:lvl3pPr>
            <a:lvl4pPr marL="2438339" lvl="3" indent="-304792" algn="l">
              <a:lnSpc>
                <a:spcPct val="90000"/>
              </a:lnSpc>
              <a:spcBef>
                <a:spcPts val="667"/>
              </a:spcBef>
              <a:spcAft>
                <a:spcPts val="0"/>
              </a:spcAft>
              <a:buSzPts val="1600"/>
              <a:buNone/>
              <a:defRPr sz="2133" b="1"/>
            </a:lvl4pPr>
            <a:lvl5pPr marL="3047924" lvl="4" indent="-304792" algn="l">
              <a:lnSpc>
                <a:spcPct val="90000"/>
              </a:lnSpc>
              <a:spcBef>
                <a:spcPts val="667"/>
              </a:spcBef>
              <a:spcAft>
                <a:spcPts val="0"/>
              </a:spcAft>
              <a:buSzPts val="1600"/>
              <a:buNone/>
              <a:defRPr sz="2133" b="1"/>
            </a:lvl5pPr>
            <a:lvl6pPr marL="3657509" lvl="5" indent="-304792" algn="l">
              <a:lnSpc>
                <a:spcPct val="90000"/>
              </a:lnSpc>
              <a:spcBef>
                <a:spcPts val="667"/>
              </a:spcBef>
              <a:spcAft>
                <a:spcPts val="0"/>
              </a:spcAft>
              <a:buClr>
                <a:schemeClr val="dk1"/>
              </a:buClr>
              <a:buSzPts val="1600"/>
              <a:buNone/>
              <a:defRPr sz="2133" b="1"/>
            </a:lvl6pPr>
            <a:lvl7pPr marL="4267093" lvl="6" indent="-304792" algn="l">
              <a:lnSpc>
                <a:spcPct val="90000"/>
              </a:lnSpc>
              <a:spcBef>
                <a:spcPts val="667"/>
              </a:spcBef>
              <a:spcAft>
                <a:spcPts val="0"/>
              </a:spcAft>
              <a:buClr>
                <a:schemeClr val="dk1"/>
              </a:buClr>
              <a:buSzPts val="1600"/>
              <a:buNone/>
              <a:defRPr sz="2133" b="1"/>
            </a:lvl7pPr>
            <a:lvl8pPr marL="4876678" lvl="7" indent="-304792" algn="l">
              <a:lnSpc>
                <a:spcPct val="90000"/>
              </a:lnSpc>
              <a:spcBef>
                <a:spcPts val="667"/>
              </a:spcBef>
              <a:spcAft>
                <a:spcPts val="0"/>
              </a:spcAft>
              <a:buClr>
                <a:schemeClr val="dk1"/>
              </a:buClr>
              <a:buSzPts val="1600"/>
              <a:buNone/>
              <a:defRPr sz="2133" b="1"/>
            </a:lvl8pPr>
            <a:lvl9pPr marL="5486263" lvl="8" indent="-304792" algn="l">
              <a:lnSpc>
                <a:spcPct val="90000"/>
              </a:lnSpc>
              <a:spcBef>
                <a:spcPts val="667"/>
              </a:spcBef>
              <a:spcAft>
                <a:spcPts val="0"/>
              </a:spcAft>
              <a:buClr>
                <a:schemeClr val="dk1"/>
              </a:buClr>
              <a:buSzPts val="1600"/>
              <a:buNone/>
              <a:defRPr sz="2133" b="1"/>
            </a:lvl9pPr>
          </a:lstStyle>
          <a:p>
            <a:pPr lvl="0"/>
            <a:r>
              <a:rPr lang="en-US"/>
              <a:t>Click to edit Master text styles</a:t>
            </a:r>
          </a:p>
        </p:txBody>
      </p:sp>
      <p:sp>
        <p:nvSpPr>
          <p:cNvPr id="72" name="Google Shape;72;p11"/>
          <p:cNvSpPr txBox="1">
            <a:spLocks noGrp="1"/>
          </p:cNvSpPr>
          <p:nvPr>
            <p:ph type="body" idx="2"/>
          </p:nvPr>
        </p:nvSpPr>
        <p:spPr>
          <a:xfrm>
            <a:off x="746477" y="2505075"/>
            <a:ext cx="5157600" cy="3684800"/>
          </a:xfrm>
          <a:prstGeom prst="rect">
            <a:avLst/>
          </a:prstGeom>
          <a:noFill/>
          <a:ln>
            <a:noFill/>
          </a:ln>
        </p:spPr>
        <p:txBody>
          <a:bodyPr spcFirstLastPara="1" wrap="square" lIns="91425" tIns="45700" rIns="91425" bIns="45700" anchor="t" anchorCtr="0">
            <a:normAutofit/>
          </a:bodyPr>
          <a:lstStyle>
            <a:lvl1pPr marL="609585" lvl="0" indent="-524920" algn="l">
              <a:lnSpc>
                <a:spcPct val="90000"/>
              </a:lnSpc>
              <a:spcBef>
                <a:spcPts val="1333"/>
              </a:spcBef>
              <a:spcAft>
                <a:spcPts val="0"/>
              </a:spcAft>
              <a:buClr>
                <a:srgbClr val="AEB4B9"/>
              </a:buClr>
              <a:buSzPts val="2600"/>
              <a:buChar char="•"/>
              <a:defRPr sz="3467"/>
            </a:lvl1pPr>
            <a:lvl2pPr marL="1219170" lvl="1" indent="-507987" algn="l">
              <a:lnSpc>
                <a:spcPct val="90000"/>
              </a:lnSpc>
              <a:spcBef>
                <a:spcPts val="667"/>
              </a:spcBef>
              <a:spcAft>
                <a:spcPts val="0"/>
              </a:spcAft>
              <a:buClr>
                <a:srgbClr val="AEB4B9"/>
              </a:buClr>
              <a:buSzPts val="2400"/>
              <a:buChar char="•"/>
              <a:defRPr/>
            </a:lvl2pPr>
            <a:lvl3pPr marL="1828754" lvl="2" indent="-474121" algn="l">
              <a:lnSpc>
                <a:spcPct val="90000"/>
              </a:lnSpc>
              <a:spcBef>
                <a:spcPts val="667"/>
              </a:spcBef>
              <a:spcAft>
                <a:spcPts val="0"/>
              </a:spcAft>
              <a:buClr>
                <a:srgbClr val="AEB4B9"/>
              </a:buClr>
              <a:buSzPts val="2000"/>
              <a:buChar char="•"/>
              <a:defRPr/>
            </a:lvl3pPr>
            <a:lvl4pPr marL="2438339" lvl="3" indent="-457189" algn="l">
              <a:lnSpc>
                <a:spcPct val="90000"/>
              </a:lnSpc>
              <a:spcBef>
                <a:spcPts val="667"/>
              </a:spcBef>
              <a:spcAft>
                <a:spcPts val="0"/>
              </a:spcAft>
              <a:buClr>
                <a:srgbClr val="AEB4B9"/>
              </a:buClr>
              <a:buSzPts val="1800"/>
              <a:buChar char="•"/>
              <a:defRPr/>
            </a:lvl4pPr>
            <a:lvl5pPr marL="3047924" lvl="4" indent="-457189" algn="l">
              <a:lnSpc>
                <a:spcPct val="90000"/>
              </a:lnSpc>
              <a:spcBef>
                <a:spcPts val="667"/>
              </a:spcBef>
              <a:spcAft>
                <a:spcPts val="0"/>
              </a:spcAft>
              <a:buClr>
                <a:srgbClr val="AEB4B9"/>
              </a:buClr>
              <a:buSzPts val="1800"/>
              <a:buChar char="•"/>
              <a:defRPr/>
            </a:lvl5pPr>
            <a:lvl6pPr marL="3657509" lvl="5" indent="-457189" algn="l">
              <a:lnSpc>
                <a:spcPct val="90000"/>
              </a:lnSpc>
              <a:spcBef>
                <a:spcPts val="667"/>
              </a:spcBef>
              <a:spcAft>
                <a:spcPts val="0"/>
              </a:spcAft>
              <a:buClr>
                <a:schemeClr val="dk1"/>
              </a:buClr>
              <a:buSzPts val="1800"/>
              <a:buChar char="•"/>
              <a:defRPr/>
            </a:lvl6pPr>
            <a:lvl7pPr marL="4267093" lvl="6" indent="-457189" algn="l">
              <a:lnSpc>
                <a:spcPct val="90000"/>
              </a:lnSpc>
              <a:spcBef>
                <a:spcPts val="667"/>
              </a:spcBef>
              <a:spcAft>
                <a:spcPts val="0"/>
              </a:spcAft>
              <a:buClr>
                <a:schemeClr val="dk1"/>
              </a:buClr>
              <a:buSzPts val="1800"/>
              <a:buChar char="•"/>
              <a:defRPr/>
            </a:lvl7pPr>
            <a:lvl8pPr marL="4876678" lvl="7" indent="-457189" algn="l">
              <a:lnSpc>
                <a:spcPct val="90000"/>
              </a:lnSpc>
              <a:spcBef>
                <a:spcPts val="667"/>
              </a:spcBef>
              <a:spcAft>
                <a:spcPts val="0"/>
              </a:spcAft>
              <a:buClr>
                <a:schemeClr val="dk1"/>
              </a:buClr>
              <a:buSzPts val="1800"/>
              <a:buChar char="•"/>
              <a:defRPr/>
            </a:lvl8pPr>
            <a:lvl9pPr marL="5486263" lvl="8" indent="-457189" algn="l">
              <a:lnSpc>
                <a:spcPct val="90000"/>
              </a:lnSpc>
              <a:spcBef>
                <a:spcPts val="667"/>
              </a:spcBef>
              <a:spcAft>
                <a:spcPts val="0"/>
              </a:spcAft>
              <a:buClr>
                <a:schemeClr val="dk1"/>
              </a:buClr>
              <a:buSzPts val="1800"/>
              <a:buChar char="•"/>
              <a:defRPr/>
            </a:lvl9pPr>
          </a:lstStyle>
          <a:p>
            <a:pPr lvl="0"/>
            <a:r>
              <a:rPr lang="en-US"/>
              <a:t>Click to edit Master text styles</a:t>
            </a:r>
          </a:p>
        </p:txBody>
      </p:sp>
      <p:sp>
        <p:nvSpPr>
          <p:cNvPr id="73" name="Google Shape;73;p11"/>
          <p:cNvSpPr txBox="1">
            <a:spLocks noGrp="1"/>
          </p:cNvSpPr>
          <p:nvPr>
            <p:ph type="body" idx="3"/>
          </p:nvPr>
        </p:nvSpPr>
        <p:spPr>
          <a:xfrm>
            <a:off x="6172200" y="1681163"/>
            <a:ext cx="5183200" cy="824000"/>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333"/>
              </a:spcBef>
              <a:spcAft>
                <a:spcPts val="0"/>
              </a:spcAft>
              <a:buSzPts val="2800"/>
              <a:buNone/>
              <a:defRPr sz="3733" b="1"/>
            </a:lvl1pPr>
            <a:lvl2pPr marL="1219170" lvl="1" indent="-304792" algn="l">
              <a:lnSpc>
                <a:spcPct val="90000"/>
              </a:lnSpc>
              <a:spcBef>
                <a:spcPts val="667"/>
              </a:spcBef>
              <a:spcAft>
                <a:spcPts val="0"/>
              </a:spcAft>
              <a:buSzPts val="2000"/>
              <a:buNone/>
              <a:defRPr sz="2667" b="1"/>
            </a:lvl2pPr>
            <a:lvl3pPr marL="1828754" lvl="2" indent="-304792" algn="l">
              <a:lnSpc>
                <a:spcPct val="90000"/>
              </a:lnSpc>
              <a:spcBef>
                <a:spcPts val="667"/>
              </a:spcBef>
              <a:spcAft>
                <a:spcPts val="0"/>
              </a:spcAft>
              <a:buSzPts val="1800"/>
              <a:buNone/>
              <a:defRPr sz="2400" b="1"/>
            </a:lvl3pPr>
            <a:lvl4pPr marL="2438339" lvl="3" indent="-304792" algn="l">
              <a:lnSpc>
                <a:spcPct val="90000"/>
              </a:lnSpc>
              <a:spcBef>
                <a:spcPts val="667"/>
              </a:spcBef>
              <a:spcAft>
                <a:spcPts val="0"/>
              </a:spcAft>
              <a:buSzPts val="1600"/>
              <a:buNone/>
              <a:defRPr sz="2133" b="1"/>
            </a:lvl4pPr>
            <a:lvl5pPr marL="3047924" lvl="4" indent="-304792" algn="l">
              <a:lnSpc>
                <a:spcPct val="90000"/>
              </a:lnSpc>
              <a:spcBef>
                <a:spcPts val="667"/>
              </a:spcBef>
              <a:spcAft>
                <a:spcPts val="0"/>
              </a:spcAft>
              <a:buSzPts val="1600"/>
              <a:buNone/>
              <a:defRPr sz="2133" b="1"/>
            </a:lvl5pPr>
            <a:lvl6pPr marL="3657509" lvl="5" indent="-304792" algn="l">
              <a:lnSpc>
                <a:spcPct val="90000"/>
              </a:lnSpc>
              <a:spcBef>
                <a:spcPts val="667"/>
              </a:spcBef>
              <a:spcAft>
                <a:spcPts val="0"/>
              </a:spcAft>
              <a:buClr>
                <a:schemeClr val="dk1"/>
              </a:buClr>
              <a:buSzPts val="1600"/>
              <a:buNone/>
              <a:defRPr sz="2133" b="1"/>
            </a:lvl6pPr>
            <a:lvl7pPr marL="4267093" lvl="6" indent="-304792" algn="l">
              <a:lnSpc>
                <a:spcPct val="90000"/>
              </a:lnSpc>
              <a:spcBef>
                <a:spcPts val="667"/>
              </a:spcBef>
              <a:spcAft>
                <a:spcPts val="0"/>
              </a:spcAft>
              <a:buClr>
                <a:schemeClr val="dk1"/>
              </a:buClr>
              <a:buSzPts val="1600"/>
              <a:buNone/>
              <a:defRPr sz="2133" b="1"/>
            </a:lvl7pPr>
            <a:lvl8pPr marL="4876678" lvl="7" indent="-304792" algn="l">
              <a:lnSpc>
                <a:spcPct val="90000"/>
              </a:lnSpc>
              <a:spcBef>
                <a:spcPts val="667"/>
              </a:spcBef>
              <a:spcAft>
                <a:spcPts val="0"/>
              </a:spcAft>
              <a:buClr>
                <a:schemeClr val="dk1"/>
              </a:buClr>
              <a:buSzPts val="1600"/>
              <a:buNone/>
              <a:defRPr sz="2133" b="1"/>
            </a:lvl8pPr>
            <a:lvl9pPr marL="5486263" lvl="8" indent="-304792" algn="l">
              <a:lnSpc>
                <a:spcPct val="90000"/>
              </a:lnSpc>
              <a:spcBef>
                <a:spcPts val="667"/>
              </a:spcBef>
              <a:spcAft>
                <a:spcPts val="0"/>
              </a:spcAft>
              <a:buClr>
                <a:schemeClr val="dk1"/>
              </a:buClr>
              <a:buSzPts val="1600"/>
              <a:buNone/>
              <a:defRPr sz="2133" b="1"/>
            </a:lvl9pPr>
          </a:lstStyle>
          <a:p>
            <a:pPr lvl="0"/>
            <a:r>
              <a:rPr lang="en-US"/>
              <a:t>Click to edit Master text styles</a:t>
            </a:r>
          </a:p>
        </p:txBody>
      </p:sp>
      <p:sp>
        <p:nvSpPr>
          <p:cNvPr id="74" name="Google Shape;74;p11"/>
          <p:cNvSpPr txBox="1">
            <a:spLocks noGrp="1"/>
          </p:cNvSpPr>
          <p:nvPr>
            <p:ph type="body" idx="4"/>
          </p:nvPr>
        </p:nvSpPr>
        <p:spPr>
          <a:xfrm>
            <a:off x="6172200" y="2505075"/>
            <a:ext cx="5183200" cy="3684800"/>
          </a:xfrm>
          <a:prstGeom prst="rect">
            <a:avLst/>
          </a:prstGeom>
          <a:noFill/>
          <a:ln>
            <a:noFill/>
          </a:ln>
        </p:spPr>
        <p:txBody>
          <a:bodyPr spcFirstLastPara="1" wrap="square" lIns="91425" tIns="45700" rIns="91425" bIns="45700" anchor="t" anchorCtr="0">
            <a:normAutofit/>
          </a:bodyPr>
          <a:lstStyle>
            <a:lvl1pPr marL="609585" lvl="0" indent="-524920" algn="l">
              <a:lnSpc>
                <a:spcPct val="90000"/>
              </a:lnSpc>
              <a:spcBef>
                <a:spcPts val="1333"/>
              </a:spcBef>
              <a:spcAft>
                <a:spcPts val="0"/>
              </a:spcAft>
              <a:buClr>
                <a:srgbClr val="AEB4B9"/>
              </a:buClr>
              <a:buSzPts val="2600"/>
              <a:buChar char="•"/>
              <a:defRPr sz="3467"/>
            </a:lvl1pPr>
            <a:lvl2pPr marL="1219170" lvl="1" indent="-507987" algn="l">
              <a:lnSpc>
                <a:spcPct val="90000"/>
              </a:lnSpc>
              <a:spcBef>
                <a:spcPts val="667"/>
              </a:spcBef>
              <a:spcAft>
                <a:spcPts val="0"/>
              </a:spcAft>
              <a:buClr>
                <a:srgbClr val="AEB4B9"/>
              </a:buClr>
              <a:buSzPts val="2400"/>
              <a:buChar char="•"/>
              <a:defRPr/>
            </a:lvl2pPr>
            <a:lvl3pPr marL="1828754" lvl="2" indent="-474121" algn="l">
              <a:lnSpc>
                <a:spcPct val="90000"/>
              </a:lnSpc>
              <a:spcBef>
                <a:spcPts val="667"/>
              </a:spcBef>
              <a:spcAft>
                <a:spcPts val="0"/>
              </a:spcAft>
              <a:buClr>
                <a:srgbClr val="AEB4B9"/>
              </a:buClr>
              <a:buSzPts val="2000"/>
              <a:buChar char="•"/>
              <a:defRPr/>
            </a:lvl3pPr>
            <a:lvl4pPr marL="2438339" lvl="3" indent="-457189" algn="l">
              <a:lnSpc>
                <a:spcPct val="90000"/>
              </a:lnSpc>
              <a:spcBef>
                <a:spcPts val="667"/>
              </a:spcBef>
              <a:spcAft>
                <a:spcPts val="0"/>
              </a:spcAft>
              <a:buClr>
                <a:srgbClr val="AEB4B9"/>
              </a:buClr>
              <a:buSzPts val="1800"/>
              <a:buChar char="•"/>
              <a:defRPr/>
            </a:lvl4pPr>
            <a:lvl5pPr marL="3047924" lvl="4" indent="-457189" algn="l">
              <a:lnSpc>
                <a:spcPct val="90000"/>
              </a:lnSpc>
              <a:spcBef>
                <a:spcPts val="667"/>
              </a:spcBef>
              <a:spcAft>
                <a:spcPts val="0"/>
              </a:spcAft>
              <a:buClr>
                <a:srgbClr val="AEB4B9"/>
              </a:buClr>
              <a:buSzPts val="1800"/>
              <a:buChar char="•"/>
              <a:defRPr/>
            </a:lvl5pPr>
            <a:lvl6pPr marL="3657509" lvl="5" indent="-457189" algn="l">
              <a:lnSpc>
                <a:spcPct val="90000"/>
              </a:lnSpc>
              <a:spcBef>
                <a:spcPts val="667"/>
              </a:spcBef>
              <a:spcAft>
                <a:spcPts val="0"/>
              </a:spcAft>
              <a:buClr>
                <a:schemeClr val="dk1"/>
              </a:buClr>
              <a:buSzPts val="1800"/>
              <a:buChar char="•"/>
              <a:defRPr/>
            </a:lvl6pPr>
            <a:lvl7pPr marL="4267093" lvl="6" indent="-457189" algn="l">
              <a:lnSpc>
                <a:spcPct val="90000"/>
              </a:lnSpc>
              <a:spcBef>
                <a:spcPts val="667"/>
              </a:spcBef>
              <a:spcAft>
                <a:spcPts val="0"/>
              </a:spcAft>
              <a:buClr>
                <a:schemeClr val="dk1"/>
              </a:buClr>
              <a:buSzPts val="1800"/>
              <a:buChar char="•"/>
              <a:defRPr/>
            </a:lvl7pPr>
            <a:lvl8pPr marL="4876678" lvl="7" indent="-457189" algn="l">
              <a:lnSpc>
                <a:spcPct val="90000"/>
              </a:lnSpc>
              <a:spcBef>
                <a:spcPts val="667"/>
              </a:spcBef>
              <a:spcAft>
                <a:spcPts val="0"/>
              </a:spcAft>
              <a:buClr>
                <a:schemeClr val="dk1"/>
              </a:buClr>
              <a:buSzPts val="1800"/>
              <a:buChar char="•"/>
              <a:defRPr/>
            </a:lvl8pPr>
            <a:lvl9pPr marL="5486263" lvl="8" indent="-457189" algn="l">
              <a:lnSpc>
                <a:spcPct val="90000"/>
              </a:lnSpc>
              <a:spcBef>
                <a:spcPts val="667"/>
              </a:spcBef>
              <a:spcAft>
                <a:spcPts val="0"/>
              </a:spcAft>
              <a:buClr>
                <a:schemeClr val="dk1"/>
              </a:buClr>
              <a:buSzPts val="1800"/>
              <a:buChar char="•"/>
              <a:defRPr/>
            </a:lvl9pPr>
          </a:lstStyle>
          <a:p>
            <a:pPr lvl="0"/>
            <a:r>
              <a:rPr lang="en-US"/>
              <a:t>Click to edit Master text styles</a:t>
            </a:r>
          </a:p>
        </p:txBody>
      </p:sp>
      <p:sp>
        <p:nvSpPr>
          <p:cNvPr id="75" name="Google Shape;75;p11"/>
          <p:cNvSpPr txBox="1">
            <a:spLocks noGrp="1"/>
          </p:cNvSpPr>
          <p:nvPr>
            <p:ph type="title"/>
          </p:nvPr>
        </p:nvSpPr>
        <p:spPr>
          <a:xfrm>
            <a:off x="735559" y="531848"/>
            <a:ext cx="7568800" cy="1158800"/>
          </a:xfrm>
          <a:prstGeom prst="rect">
            <a:avLst/>
          </a:prstGeom>
          <a:noFill/>
          <a:ln>
            <a:noFill/>
          </a:ln>
        </p:spPr>
        <p:txBody>
          <a:bodyPr spcFirstLastPara="1" wrap="square" lIns="91425" tIns="45700" rIns="91425" bIns="45700" anchor="ctr" anchorCtr="0">
            <a:normAutofit/>
          </a:bodyPr>
          <a:lstStyle>
            <a:lvl1pPr lvl="0" algn="l">
              <a:lnSpc>
                <a:spcPct val="96388"/>
              </a:lnSpc>
              <a:spcBef>
                <a:spcPts val="1000"/>
              </a:spcBef>
              <a:spcAft>
                <a:spcPts val="0"/>
              </a:spcAft>
              <a:buClr>
                <a:srgbClr val="B5121B"/>
              </a:buClr>
              <a:buSzPts val="3600"/>
              <a:buFont typeface="Calibri"/>
              <a:buNone/>
              <a:defRPr sz="4800">
                <a:solidFill>
                  <a:srgbClr val="B5121B"/>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11"/>
          <p:cNvSpPr/>
          <p:nvPr/>
        </p:nvSpPr>
        <p:spPr>
          <a:xfrm>
            <a:off x="835847" y="1832147"/>
            <a:ext cx="1584325" cy="0"/>
          </a:xfrm>
          <a:custGeom>
            <a:avLst/>
            <a:gdLst/>
            <a:ahLst/>
            <a:cxnLst/>
            <a:rect l="l" t="t" r="r" b="b"/>
            <a:pathLst>
              <a:path w="1584325" h="120000" extrusionOk="0">
                <a:moveTo>
                  <a:pt x="0" y="0"/>
                </a:moveTo>
                <a:lnTo>
                  <a:pt x="1583728" y="0"/>
                </a:lnTo>
              </a:path>
            </a:pathLst>
          </a:custGeom>
          <a:noFill/>
          <a:ln w="16925" cap="flat" cmpd="sng">
            <a:solidFill>
              <a:srgbClr val="A6ADB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7" name="Google Shape;77;p11"/>
          <p:cNvSpPr txBox="1">
            <a:spLocks noGrp="1"/>
          </p:cNvSpPr>
          <p:nvPr>
            <p:ph type="sldNum" idx="12"/>
          </p:nvPr>
        </p:nvSpPr>
        <p:spPr>
          <a:xfrm>
            <a:off x="8955059" y="6092983"/>
            <a:ext cx="27432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a:solidFill>
                  <a:srgbClr val="414042"/>
                </a:solidFill>
                <a:latin typeface="Calibri"/>
                <a:ea typeface="Calibri"/>
                <a:cs typeface="Calibri"/>
                <a:sym typeface="Calibri"/>
              </a:defRPr>
            </a:lvl1pPr>
            <a:lvl2pPr marL="0" marR="0" lvl="1" indent="0" algn="r" rtl="0">
              <a:spcBef>
                <a:spcPts val="0"/>
              </a:spcBef>
              <a:buNone/>
              <a:defRPr sz="2400">
                <a:solidFill>
                  <a:srgbClr val="414042"/>
                </a:solidFill>
                <a:latin typeface="Calibri"/>
                <a:ea typeface="Calibri"/>
                <a:cs typeface="Calibri"/>
                <a:sym typeface="Calibri"/>
              </a:defRPr>
            </a:lvl2pPr>
            <a:lvl3pPr marL="0" marR="0" lvl="2" indent="0" algn="r" rtl="0">
              <a:spcBef>
                <a:spcPts val="0"/>
              </a:spcBef>
              <a:buNone/>
              <a:defRPr sz="2400">
                <a:solidFill>
                  <a:srgbClr val="414042"/>
                </a:solidFill>
                <a:latin typeface="Calibri"/>
                <a:ea typeface="Calibri"/>
                <a:cs typeface="Calibri"/>
                <a:sym typeface="Calibri"/>
              </a:defRPr>
            </a:lvl3pPr>
            <a:lvl4pPr marL="0" marR="0" lvl="3" indent="0" algn="r" rtl="0">
              <a:spcBef>
                <a:spcPts val="0"/>
              </a:spcBef>
              <a:buNone/>
              <a:defRPr sz="2400">
                <a:solidFill>
                  <a:srgbClr val="414042"/>
                </a:solidFill>
                <a:latin typeface="Calibri"/>
                <a:ea typeface="Calibri"/>
                <a:cs typeface="Calibri"/>
                <a:sym typeface="Calibri"/>
              </a:defRPr>
            </a:lvl4pPr>
            <a:lvl5pPr marL="0" marR="0" lvl="4" indent="0" algn="r" rtl="0">
              <a:spcBef>
                <a:spcPts val="0"/>
              </a:spcBef>
              <a:buNone/>
              <a:defRPr sz="2400">
                <a:solidFill>
                  <a:srgbClr val="414042"/>
                </a:solidFill>
                <a:latin typeface="Calibri"/>
                <a:ea typeface="Calibri"/>
                <a:cs typeface="Calibri"/>
                <a:sym typeface="Calibri"/>
              </a:defRPr>
            </a:lvl5pPr>
            <a:lvl6pPr marL="0" marR="0" lvl="5" indent="0" algn="r" rtl="0">
              <a:spcBef>
                <a:spcPts val="0"/>
              </a:spcBef>
              <a:buNone/>
              <a:defRPr sz="2400">
                <a:solidFill>
                  <a:srgbClr val="414042"/>
                </a:solidFill>
                <a:latin typeface="Calibri"/>
                <a:ea typeface="Calibri"/>
                <a:cs typeface="Calibri"/>
                <a:sym typeface="Calibri"/>
              </a:defRPr>
            </a:lvl6pPr>
            <a:lvl7pPr marL="0" marR="0" lvl="6" indent="0" algn="r" rtl="0">
              <a:spcBef>
                <a:spcPts val="0"/>
              </a:spcBef>
              <a:buNone/>
              <a:defRPr sz="2400">
                <a:solidFill>
                  <a:srgbClr val="414042"/>
                </a:solidFill>
                <a:latin typeface="Calibri"/>
                <a:ea typeface="Calibri"/>
                <a:cs typeface="Calibri"/>
                <a:sym typeface="Calibri"/>
              </a:defRPr>
            </a:lvl7pPr>
            <a:lvl8pPr marL="0" marR="0" lvl="7" indent="0" algn="r" rtl="0">
              <a:spcBef>
                <a:spcPts val="0"/>
              </a:spcBef>
              <a:buNone/>
              <a:defRPr sz="2400">
                <a:solidFill>
                  <a:srgbClr val="414042"/>
                </a:solidFill>
                <a:latin typeface="Calibri"/>
                <a:ea typeface="Calibri"/>
                <a:cs typeface="Calibri"/>
                <a:sym typeface="Calibri"/>
              </a:defRPr>
            </a:lvl8pPr>
            <a:lvl9pPr marL="0" marR="0" lvl="8" indent="0" algn="r" rtl="0">
              <a:spcBef>
                <a:spcPts val="0"/>
              </a:spcBef>
              <a:buNone/>
              <a:defRPr sz="2400">
                <a:solidFill>
                  <a:srgbClr val="414042"/>
                </a:solidFill>
                <a:latin typeface="Calibri"/>
                <a:ea typeface="Calibri"/>
                <a:cs typeface="Calibri"/>
                <a:sym typeface="Calibri"/>
              </a:defRPr>
            </a:lvl9pPr>
          </a:lstStyle>
          <a:p>
            <a:fld id="{7506C53F-34AB-4B15-BA6F-635799C35784}" type="slidenum">
              <a:rPr lang="en-GB" smtClean="0"/>
              <a:t>‹#›</a:t>
            </a:fld>
            <a:endParaRPr lang="en-GB"/>
          </a:p>
        </p:txBody>
      </p:sp>
      <p:pic>
        <p:nvPicPr>
          <p:cNvPr id="78" name="Google Shape;78;p11" descr="Lancaster University"/>
          <p:cNvPicPr preferRelativeResize="0"/>
          <p:nvPr/>
        </p:nvPicPr>
        <p:blipFill rotWithShape="1">
          <a:blip r:embed="rId2">
            <a:alphaModFix/>
          </a:blip>
          <a:srcRect/>
          <a:stretch/>
        </p:blipFill>
        <p:spPr>
          <a:xfrm>
            <a:off x="9324359" y="762000"/>
            <a:ext cx="1574164" cy="497640"/>
          </a:xfrm>
          <a:prstGeom prst="rect">
            <a:avLst/>
          </a:prstGeom>
          <a:noFill/>
          <a:ln>
            <a:noFill/>
          </a:ln>
        </p:spPr>
      </p:pic>
    </p:spTree>
    <p:extLst>
      <p:ext uri="{BB962C8B-B14F-4D97-AF65-F5344CB8AC3E}">
        <p14:creationId xmlns:p14="http://schemas.microsoft.com/office/powerpoint/2010/main" val="3364534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95986" y="95974"/>
            <a:ext cx="12001500" cy="6666231"/>
          </a:xfrm>
          <a:custGeom>
            <a:avLst/>
            <a:gdLst/>
            <a:ahLst/>
            <a:cxnLst/>
            <a:rect l="l" t="t" r="r" b="b"/>
            <a:pathLst>
              <a:path w="12001500" h="6666230" extrusionOk="0">
                <a:moveTo>
                  <a:pt x="0" y="6666039"/>
                </a:moveTo>
                <a:lnTo>
                  <a:pt x="12001233" y="6666039"/>
                </a:lnTo>
                <a:lnTo>
                  <a:pt x="12001233" y="0"/>
                </a:lnTo>
                <a:lnTo>
                  <a:pt x="0" y="0"/>
                </a:lnTo>
                <a:lnTo>
                  <a:pt x="0" y="6666039"/>
                </a:lnTo>
                <a:close/>
              </a:path>
            </a:pathLst>
          </a:custGeom>
          <a:noFill/>
          <a:ln w="191950" cap="flat" cmpd="sng">
            <a:solidFill>
              <a:srgbClr val="E9ECE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 name="Google Shape;7;p1"/>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AEB4B9"/>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rgbClr val="AEB4B9"/>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rgbClr val="AEB4B9"/>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AEB4B9"/>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AEB4B9"/>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61323765"/>
      </p:ext>
    </p:extLst>
  </p:cSld>
  <p:clrMap bg1="lt1" tx1="dk1" bg2="dk2" tx2="lt2" accent1="accent1" accent2="accent2" accent3="accent3" accent4="accent4" accent5="accent5" accent6="accent6" hlink="hlink" folHlink="folHlink"/>
  <p:sldLayoutIdLst>
    <p:sldLayoutId id="2147483687"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customXml" Target="../ink/ink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8.png"/><Relationship Id="rId7" Type="http://schemas.openxmlformats.org/officeDocument/2006/relationships/image" Target="../media/image7.jp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ustomXml" Target="../ink/ink3.xml"/><Relationship Id="rId7" Type="http://schemas.openxmlformats.org/officeDocument/2006/relationships/customXml" Target="../ink/ink5.xml"/><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customXml" Target="../ink/ink7.xml"/><Relationship Id="rId5" Type="http://schemas.openxmlformats.org/officeDocument/2006/relationships/customXml" Target="../ink/ink4.xml"/><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customXml" Target="../ink/ink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31B36-CED5-7ADE-E18C-E9BF573EFD41}"/>
              </a:ext>
            </a:extLst>
          </p:cNvPr>
          <p:cNvSpPr>
            <a:spLocks noGrp="1"/>
          </p:cNvSpPr>
          <p:nvPr>
            <p:ph type="ctrTitle"/>
          </p:nvPr>
        </p:nvSpPr>
        <p:spPr>
          <a:xfrm>
            <a:off x="900939" y="2205023"/>
            <a:ext cx="11004189" cy="1399200"/>
          </a:xfrm>
        </p:spPr>
        <p:txBody>
          <a:bodyPr>
            <a:noAutofit/>
          </a:bodyPr>
          <a:lstStyle/>
          <a:p>
            <a:r>
              <a:rPr lang="en-GB" sz="5200" dirty="0"/>
              <a:t>Double Descent: Occam’s Razor’s Edge?</a:t>
            </a:r>
          </a:p>
        </p:txBody>
      </p:sp>
      <p:sp>
        <p:nvSpPr>
          <p:cNvPr id="3" name="Subtitle 2">
            <a:extLst>
              <a:ext uri="{FF2B5EF4-FFF2-40B4-BE49-F238E27FC236}">
                <a16:creationId xmlns:a16="http://schemas.microsoft.com/office/drawing/2014/main" id="{D911ED87-3E31-0CF2-71B1-D683C0370D06}"/>
              </a:ext>
            </a:extLst>
          </p:cNvPr>
          <p:cNvSpPr>
            <a:spLocks noGrp="1"/>
          </p:cNvSpPr>
          <p:nvPr>
            <p:ph type="subTitle" idx="1"/>
          </p:nvPr>
        </p:nvSpPr>
        <p:spPr/>
        <p:txBody>
          <a:bodyPr>
            <a:normAutofit fontScale="62500" lnSpcReduction="20000"/>
          </a:bodyPr>
          <a:lstStyle/>
          <a:p>
            <a:r>
              <a:rPr lang="en-GB" dirty="0"/>
              <a:t>LAI Reading Group</a:t>
            </a:r>
          </a:p>
          <a:p>
            <a:r>
              <a:rPr lang="en-GB" dirty="0"/>
              <a:t>3 December 2025</a:t>
            </a:r>
          </a:p>
          <a:p>
            <a:endParaRPr lang="en-GB" dirty="0"/>
          </a:p>
          <a:p>
            <a:r>
              <a:rPr lang="en-GB" dirty="0"/>
              <a:t>Rui-Yang Zhang</a:t>
            </a:r>
          </a:p>
        </p:txBody>
      </p:sp>
    </p:spTree>
    <p:extLst>
      <p:ext uri="{BB962C8B-B14F-4D97-AF65-F5344CB8AC3E}">
        <p14:creationId xmlns:p14="http://schemas.microsoft.com/office/powerpoint/2010/main" val="8379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D5A75078-73DF-E03F-38CF-1A677FE3931A}"/>
                  </a:ext>
                </a:extLst>
              </p:cNvPr>
              <p:cNvSpPr>
                <a:spLocks noGrp="1"/>
              </p:cNvSpPr>
              <p:nvPr>
                <p:ph type="body" idx="1"/>
              </p:nvPr>
            </p:nvSpPr>
            <p:spPr>
              <a:xfrm>
                <a:off x="772883" y="1937472"/>
                <a:ext cx="9742800" cy="3863200"/>
              </a:xfrm>
            </p:spPr>
            <p:txBody>
              <a:bodyPr/>
              <a:lstStyle/>
              <a:p>
                <a:pPr marL="761993" indent="-457200">
                  <a:buFont typeface="Arial" panose="020B0604020202020204" pitchFamily="34" charset="0"/>
                  <a:buChar char="•"/>
                </a:pPr>
                <a:r>
                  <a:rPr lang="en-GB" dirty="0"/>
                  <a:t>Huge parameter number</a:t>
                </a:r>
              </a:p>
              <a:p>
                <a:pPr marL="1371578" lvl="1" indent="-457200">
                  <a:buFont typeface="Arial" panose="020B0604020202020204" pitchFamily="34" charset="0"/>
                  <a:buChar char="•"/>
                </a:pPr>
                <a:r>
                  <a:rPr lang="en-GB" dirty="0"/>
                  <a:t>~</a:t>
                </a:r>
                <a14:m>
                  <m:oMath xmlns:m="http://schemas.openxmlformats.org/officeDocument/2006/math">
                    <m:r>
                      <a:rPr lang="en-GB" b="0" i="1" smtClean="0">
                        <a:latin typeface="Cambria Math" panose="02040503050406030204" pitchFamily="18" charset="0"/>
                      </a:rPr>
                      <m:t>10</m:t>
                    </m:r>
                    <m:r>
                      <m:rPr>
                        <m:sty m:val="p"/>
                      </m:rPr>
                      <a:rPr lang="en-GB" b="0" i="1" smtClean="0">
                        <a:latin typeface="Cambria Math" panose="02040503050406030204" pitchFamily="18" charset="0"/>
                      </a:rPr>
                      <m:t>M</m:t>
                    </m:r>
                  </m:oMath>
                </a14:m>
                <a:r>
                  <a:rPr lang="en-GB" dirty="0"/>
                  <a:t> for images (e.g. </a:t>
                </a:r>
                <a:r>
                  <a:rPr lang="en-GB" dirty="0" err="1"/>
                  <a:t>AlexNet</a:t>
                </a:r>
                <a:r>
                  <a:rPr lang="en-GB" dirty="0"/>
                  <a:t> has 60M, ResNet-50 has 25M)</a:t>
                </a:r>
              </a:p>
              <a:p>
                <a:pPr marL="1371578" lvl="1" indent="-457200">
                  <a:buFont typeface="Arial" panose="020B0604020202020204" pitchFamily="34" charset="0"/>
                  <a:buChar char="•"/>
                </a:pPr>
                <a:r>
                  <a:rPr lang="en-GB" dirty="0"/>
                  <a:t>~</a:t>
                </a:r>
                <a14:m>
                  <m:oMath xmlns:m="http://schemas.openxmlformats.org/officeDocument/2006/math">
                    <m:r>
                      <a:rPr lang="en-GB" i="1">
                        <a:latin typeface="Cambria Math" panose="02040503050406030204" pitchFamily="18" charset="0"/>
                      </a:rPr>
                      <m:t>10</m:t>
                    </m:r>
                    <m:r>
                      <a:rPr lang="en-GB" b="0" i="1" smtClean="0">
                        <a:latin typeface="Cambria Math" panose="02040503050406030204" pitchFamily="18" charset="0"/>
                      </a:rPr>
                      <m:t>0</m:t>
                    </m:r>
                    <m:r>
                      <m:rPr>
                        <m:sty m:val="p"/>
                      </m:rPr>
                      <a:rPr lang="en-GB" b="0" i="1" smtClean="0">
                        <a:latin typeface="Cambria Math" panose="02040503050406030204" pitchFamily="18" charset="0"/>
                      </a:rPr>
                      <m:t>B</m:t>
                    </m:r>
                  </m:oMath>
                </a14:m>
                <a:r>
                  <a:rPr lang="en-GB" dirty="0"/>
                  <a:t> for texts (e.g. GPT-3 has 175B, Llama 3.3 has 70B) </a:t>
                </a:r>
              </a:p>
              <a:p>
                <a:pPr marL="761993" indent="-457200">
                  <a:buFont typeface="Arial" panose="020B0604020202020204" pitchFamily="34" charset="0"/>
                  <a:buChar char="•"/>
                </a:pPr>
                <a:r>
                  <a:rPr lang="en-GB" dirty="0"/>
                  <a:t>Near-zero training loss</a:t>
                </a:r>
              </a:p>
              <a:p>
                <a:pPr marL="1371578" lvl="1" indent="-457200">
                  <a:buFont typeface="Arial" panose="020B0604020202020204" pitchFamily="34" charset="0"/>
                  <a:buChar char="•"/>
                </a:pPr>
                <a:endParaRPr lang="en-GB" dirty="0"/>
              </a:p>
            </p:txBody>
          </p:sp>
        </mc:Choice>
        <mc:Fallback xmlns="">
          <p:sp>
            <p:nvSpPr>
              <p:cNvPr id="2" name="Text Placeholder 1">
                <a:extLst>
                  <a:ext uri="{FF2B5EF4-FFF2-40B4-BE49-F238E27FC236}">
                    <a16:creationId xmlns:a16="http://schemas.microsoft.com/office/drawing/2014/main" id="{D5A75078-73DF-E03F-38CF-1A677FE3931A}"/>
                  </a:ext>
                </a:extLst>
              </p:cNvPr>
              <p:cNvSpPr>
                <a:spLocks noGrp="1" noRot="1" noChangeAspect="1" noMove="1" noResize="1" noEditPoints="1" noAdjustHandles="1" noChangeArrowheads="1" noChangeShapeType="1" noTextEdit="1"/>
              </p:cNvSpPr>
              <p:nvPr>
                <p:ph type="body" idx="1"/>
              </p:nvPr>
            </p:nvSpPr>
            <p:spPr>
              <a:xfrm>
                <a:off x="772883" y="1937472"/>
                <a:ext cx="9742800" cy="3863200"/>
              </a:xfrm>
              <a:blipFill>
                <a:blip r:embed="rId2"/>
                <a:stretch>
                  <a:fillRect/>
                </a:stretch>
              </a:blipFill>
            </p:spPr>
            <p:txBody>
              <a:bodyPr/>
              <a:lstStyle/>
              <a:p>
                <a:r>
                  <a:rPr lang="en-GB">
                    <a:noFill/>
                  </a:rPr>
                  <a:t> </a:t>
                </a:r>
              </a:p>
            </p:txBody>
          </p:sp>
        </mc:Fallback>
      </mc:AlternateContent>
      <p:sp>
        <p:nvSpPr>
          <p:cNvPr id="3" name="Title 2">
            <a:extLst>
              <a:ext uri="{FF2B5EF4-FFF2-40B4-BE49-F238E27FC236}">
                <a16:creationId xmlns:a16="http://schemas.microsoft.com/office/drawing/2014/main" id="{70EFC4D7-22C5-FAF8-F48F-AB02A927F214}"/>
              </a:ext>
            </a:extLst>
          </p:cNvPr>
          <p:cNvSpPr>
            <a:spLocks noGrp="1"/>
          </p:cNvSpPr>
          <p:nvPr>
            <p:ph type="title"/>
          </p:nvPr>
        </p:nvSpPr>
        <p:spPr/>
        <p:txBody>
          <a:bodyPr/>
          <a:lstStyle/>
          <a:p>
            <a:r>
              <a:rPr lang="en-GB" dirty="0"/>
              <a:t>“Modern” Statistical Learning</a:t>
            </a:r>
          </a:p>
        </p:txBody>
      </p:sp>
      <p:pic>
        <p:nvPicPr>
          <p:cNvPr id="5" name="Picture 4" descr="A graph of different colored lines&#10;&#10;AI-generated content may be incorrect.">
            <a:extLst>
              <a:ext uri="{FF2B5EF4-FFF2-40B4-BE49-F238E27FC236}">
                <a16:creationId xmlns:a16="http://schemas.microsoft.com/office/drawing/2014/main" id="{460BA0BE-91B0-4F51-791B-F6A359204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3538970"/>
            <a:ext cx="4176814" cy="2877671"/>
          </a:xfrm>
          <a:prstGeom prst="rect">
            <a:avLst/>
          </a:prstGeom>
        </p:spPr>
      </p:pic>
      <p:sp>
        <p:nvSpPr>
          <p:cNvPr id="4" name="TextBox 3">
            <a:extLst>
              <a:ext uri="{FF2B5EF4-FFF2-40B4-BE49-F238E27FC236}">
                <a16:creationId xmlns:a16="http://schemas.microsoft.com/office/drawing/2014/main" id="{F9F00D7C-D72D-D409-4BCA-5BB7092561EB}"/>
              </a:ext>
            </a:extLst>
          </p:cNvPr>
          <p:cNvSpPr txBox="1"/>
          <p:nvPr/>
        </p:nvSpPr>
        <p:spPr>
          <a:xfrm>
            <a:off x="205562" y="6411861"/>
            <a:ext cx="11780874" cy="261610"/>
          </a:xfrm>
          <a:prstGeom prst="rect">
            <a:avLst/>
          </a:prstGeom>
          <a:noFill/>
        </p:spPr>
        <p:txBody>
          <a:bodyPr wrap="square" rtlCol="0">
            <a:spAutoFit/>
          </a:bodyPr>
          <a:lstStyle/>
          <a:p>
            <a:r>
              <a:rPr lang="en-GB" sz="1100" dirty="0">
                <a:solidFill>
                  <a:schemeClr val="bg1">
                    <a:lumMod val="65000"/>
                  </a:schemeClr>
                </a:solidFill>
              </a:rPr>
              <a:t>He, K., Zhang, X., Ren, S., &amp; Sun, J. (2016). Deep residual learning for image recognition. In </a:t>
            </a:r>
            <a:r>
              <a:rPr lang="en-GB" sz="1100" i="1" dirty="0">
                <a:solidFill>
                  <a:schemeClr val="bg1">
                    <a:lumMod val="65000"/>
                  </a:schemeClr>
                </a:solidFill>
              </a:rPr>
              <a:t>Proceedings of the IEEE conference on computer vision and pattern recognition</a:t>
            </a:r>
            <a:r>
              <a:rPr lang="en-GB" sz="1100" dirty="0">
                <a:solidFill>
                  <a:schemeClr val="bg1">
                    <a:lumMod val="65000"/>
                  </a:schemeClr>
                </a:solidFill>
              </a:rPr>
              <a:t> (pp. 770-778).</a:t>
            </a:r>
            <a:endParaRPr lang="en-US" sz="1100" dirty="0">
              <a:solidFill>
                <a:schemeClr val="bg1">
                  <a:lumMod val="65000"/>
                </a:schemeClr>
              </a:solidFill>
            </a:endParaRPr>
          </a:p>
        </p:txBody>
      </p:sp>
      <p:sp>
        <p:nvSpPr>
          <p:cNvPr id="8" name="Rounded Rectangle 7">
            <a:extLst>
              <a:ext uri="{FF2B5EF4-FFF2-40B4-BE49-F238E27FC236}">
                <a16:creationId xmlns:a16="http://schemas.microsoft.com/office/drawing/2014/main" id="{6E9C02C9-20BF-6EEA-A73E-09A91BD59272}"/>
              </a:ext>
            </a:extLst>
          </p:cNvPr>
          <p:cNvSpPr/>
          <p:nvPr/>
        </p:nvSpPr>
        <p:spPr>
          <a:xfrm>
            <a:off x="7357730" y="1883367"/>
            <a:ext cx="2307265" cy="723956"/>
          </a:xfrm>
          <a:prstGeom prst="roundRect">
            <a:avLst/>
          </a:prstGeom>
          <a:solidFill>
            <a:srgbClr val="FFFF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b="1" dirty="0">
                <a:solidFill>
                  <a:schemeClr val="tx1"/>
                </a:solidFill>
              </a:rPr>
              <a:t>Over-parameterisation!</a:t>
            </a:r>
          </a:p>
        </p:txBody>
      </p:sp>
      <p:sp>
        <p:nvSpPr>
          <p:cNvPr id="9" name="Rounded Rectangle 8">
            <a:extLst>
              <a:ext uri="{FF2B5EF4-FFF2-40B4-BE49-F238E27FC236}">
                <a16:creationId xmlns:a16="http://schemas.microsoft.com/office/drawing/2014/main" id="{75904156-C647-6509-51DD-9F4D2B76E6A7}"/>
              </a:ext>
            </a:extLst>
          </p:cNvPr>
          <p:cNvSpPr/>
          <p:nvPr/>
        </p:nvSpPr>
        <p:spPr>
          <a:xfrm>
            <a:off x="1205023" y="4253849"/>
            <a:ext cx="2307265" cy="723956"/>
          </a:xfrm>
          <a:prstGeom prst="roundRect">
            <a:avLst/>
          </a:prstGeom>
          <a:solidFill>
            <a:srgbClr val="FFFF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b="1" dirty="0">
                <a:solidFill>
                  <a:schemeClr val="tx1"/>
                </a:solidFill>
              </a:rPr>
              <a:t>Overfitting!</a:t>
            </a:r>
          </a:p>
        </p:txBody>
      </p:sp>
    </p:spTree>
    <p:extLst>
      <p:ext uri="{BB962C8B-B14F-4D97-AF65-F5344CB8AC3E}">
        <p14:creationId xmlns:p14="http://schemas.microsoft.com/office/powerpoint/2010/main" val="232682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DB0949-1F70-EE36-30B8-20733CAC2164}"/>
              </a:ext>
            </a:extLst>
          </p:cNvPr>
          <p:cNvSpPr>
            <a:spLocks noGrp="1"/>
          </p:cNvSpPr>
          <p:nvPr>
            <p:ph type="title"/>
          </p:nvPr>
        </p:nvSpPr>
        <p:spPr>
          <a:xfrm>
            <a:off x="783773" y="475867"/>
            <a:ext cx="8835356" cy="1224400"/>
          </a:xfrm>
        </p:spPr>
        <p:txBody>
          <a:bodyPr/>
          <a:lstStyle/>
          <a:p>
            <a:r>
              <a:rPr lang="en-GB" dirty="0"/>
              <a:t>Bias-Variance Trade-off is Wrong? </a:t>
            </a:r>
          </a:p>
        </p:txBody>
      </p:sp>
      <p:pic>
        <p:nvPicPr>
          <p:cNvPr id="4" name="Picture 3" descr="A graph with lines and numbers&#10;&#10;AI-generated content may be incorrect.">
            <a:extLst>
              <a:ext uri="{FF2B5EF4-FFF2-40B4-BE49-F238E27FC236}">
                <a16:creationId xmlns:a16="http://schemas.microsoft.com/office/drawing/2014/main" id="{31C4FFFF-BD0A-1C2D-ECD8-047A3F21C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73" y="2007347"/>
            <a:ext cx="6717931" cy="4478621"/>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0F25FA8E-E94F-63E2-ED48-27A051BFFB8D}"/>
                  </a:ext>
                </a:extLst>
              </p14:cNvPr>
              <p14:cNvContentPartPr/>
              <p14:nvPr/>
            </p14:nvContentPartPr>
            <p14:xfrm>
              <a:off x="7135659" y="5844664"/>
              <a:ext cx="2770920" cy="46080"/>
            </p14:xfrm>
          </p:contentPart>
        </mc:Choice>
        <mc:Fallback xmlns="">
          <p:pic>
            <p:nvPicPr>
              <p:cNvPr id="7" name="Ink 6">
                <a:extLst>
                  <a:ext uri="{FF2B5EF4-FFF2-40B4-BE49-F238E27FC236}">
                    <a16:creationId xmlns:a16="http://schemas.microsoft.com/office/drawing/2014/main" id="{0F25FA8E-E94F-63E2-ED48-27A051BFFB8D}"/>
                  </a:ext>
                </a:extLst>
              </p:cNvPr>
              <p:cNvPicPr/>
              <p:nvPr/>
            </p:nvPicPr>
            <p:blipFill>
              <a:blip r:embed="rId4"/>
              <a:stretch>
                <a:fillRect/>
              </a:stretch>
            </p:blipFill>
            <p:spPr>
              <a:xfrm>
                <a:off x="7099659" y="5809024"/>
                <a:ext cx="284256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0FFAB9DD-B58E-49E4-509C-9800A62F2D4C}"/>
                  </a:ext>
                </a:extLst>
              </p14:cNvPr>
              <p14:cNvContentPartPr/>
              <p14:nvPr/>
            </p14:nvContentPartPr>
            <p14:xfrm>
              <a:off x="7135659" y="562024"/>
              <a:ext cx="1847880" cy="2799720"/>
            </p14:xfrm>
          </p:contentPart>
        </mc:Choice>
        <mc:Fallback xmlns="">
          <p:pic>
            <p:nvPicPr>
              <p:cNvPr id="9" name="Ink 8">
                <a:extLst>
                  <a:ext uri="{FF2B5EF4-FFF2-40B4-BE49-F238E27FC236}">
                    <a16:creationId xmlns:a16="http://schemas.microsoft.com/office/drawing/2014/main" id="{0FFAB9DD-B58E-49E4-509C-9800A62F2D4C}"/>
                  </a:ext>
                </a:extLst>
              </p:cNvPr>
              <p:cNvPicPr/>
              <p:nvPr/>
            </p:nvPicPr>
            <p:blipFill>
              <a:blip r:embed="rId6"/>
              <a:stretch>
                <a:fillRect/>
              </a:stretch>
            </p:blipFill>
            <p:spPr>
              <a:xfrm>
                <a:off x="7099659" y="526384"/>
                <a:ext cx="1919520" cy="2871360"/>
              </a:xfrm>
              <a:prstGeom prst="rect">
                <a:avLst/>
              </a:prstGeom>
            </p:spPr>
          </p:pic>
        </mc:Fallback>
      </mc:AlternateContent>
      <p:sp>
        <p:nvSpPr>
          <p:cNvPr id="2" name="Rounded Rectangle 1">
            <a:extLst>
              <a:ext uri="{FF2B5EF4-FFF2-40B4-BE49-F238E27FC236}">
                <a16:creationId xmlns:a16="http://schemas.microsoft.com/office/drawing/2014/main" id="{0C46A06B-C1A0-9CBC-7482-ACC61BEFBE13}"/>
              </a:ext>
            </a:extLst>
          </p:cNvPr>
          <p:cNvSpPr/>
          <p:nvPr/>
        </p:nvSpPr>
        <p:spPr>
          <a:xfrm>
            <a:off x="8752946" y="3088449"/>
            <a:ext cx="2307265" cy="723956"/>
          </a:xfrm>
          <a:prstGeom prst="roundRect">
            <a:avLst/>
          </a:prstGeom>
          <a:solidFill>
            <a:srgbClr val="FFFF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b="1" dirty="0">
                <a:solidFill>
                  <a:schemeClr val="tx1"/>
                </a:solidFill>
              </a:rPr>
              <a:t>Overfitting</a:t>
            </a:r>
          </a:p>
        </p:txBody>
      </p:sp>
      <p:sp>
        <p:nvSpPr>
          <p:cNvPr id="5" name="Rounded Rectangle 4">
            <a:extLst>
              <a:ext uri="{FF2B5EF4-FFF2-40B4-BE49-F238E27FC236}">
                <a16:creationId xmlns:a16="http://schemas.microsoft.com/office/drawing/2014/main" id="{B65CED6F-A117-C697-CE19-87B48E9B57D6}"/>
              </a:ext>
            </a:extLst>
          </p:cNvPr>
          <p:cNvSpPr/>
          <p:nvPr/>
        </p:nvSpPr>
        <p:spPr>
          <a:xfrm>
            <a:off x="8752946" y="4104578"/>
            <a:ext cx="2307265" cy="723956"/>
          </a:xfrm>
          <a:prstGeom prst="roundRect">
            <a:avLst/>
          </a:prstGeom>
          <a:solidFill>
            <a:srgbClr val="FFFF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b="1" dirty="0">
                <a:solidFill>
                  <a:schemeClr val="tx1"/>
                </a:solidFill>
              </a:rPr>
              <a:t>Over-parameterisation</a:t>
            </a:r>
          </a:p>
        </p:txBody>
      </p:sp>
    </p:spTree>
    <p:extLst>
      <p:ext uri="{BB962C8B-B14F-4D97-AF65-F5344CB8AC3E}">
        <p14:creationId xmlns:p14="http://schemas.microsoft.com/office/powerpoint/2010/main" val="117243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drawProgress</p:attrName>
                                        </p:attrNameLst>
                                      </p:cBhvr>
                                      <p:tavLst>
                                        <p:tav tm="0">
                                          <p:val>
                                            <p:fltVal val="0"/>
                                          </p:val>
                                        </p:tav>
                                        <p:tav tm="100000">
                                          <p:val>
                                            <p:fltVal val="1"/>
                                          </p:val>
                                        </p:tav>
                                      </p:tavLst>
                                    </p:anim>
                                  </p:childTnLst>
                                </p:cTn>
                              </p:par>
                              <p:par>
                                <p:cTn id="8" presetID="63"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DE47DD-40ED-45F1-D186-53CF2C38E96B}"/>
              </a:ext>
            </a:extLst>
          </p:cNvPr>
          <p:cNvSpPr>
            <a:spLocks noGrp="1"/>
          </p:cNvSpPr>
          <p:nvPr>
            <p:ph type="title"/>
          </p:nvPr>
        </p:nvSpPr>
        <p:spPr>
          <a:xfrm>
            <a:off x="783773" y="475867"/>
            <a:ext cx="9418062" cy="1224400"/>
          </a:xfrm>
        </p:spPr>
        <p:txBody>
          <a:bodyPr/>
          <a:lstStyle/>
          <a:p>
            <a:r>
              <a:rPr lang="en-GB" dirty="0"/>
              <a:t>Bias-Variance Trade-off is Wrong? </a:t>
            </a:r>
          </a:p>
        </p:txBody>
      </p:sp>
      <p:grpSp>
        <p:nvGrpSpPr>
          <p:cNvPr id="7" name="Group 6">
            <a:extLst>
              <a:ext uri="{FF2B5EF4-FFF2-40B4-BE49-F238E27FC236}">
                <a16:creationId xmlns:a16="http://schemas.microsoft.com/office/drawing/2014/main" id="{3FF88AF7-DD6E-9A0E-24D5-E9D7BB869E9A}"/>
              </a:ext>
            </a:extLst>
          </p:cNvPr>
          <p:cNvGrpSpPr/>
          <p:nvPr/>
        </p:nvGrpSpPr>
        <p:grpSpPr>
          <a:xfrm>
            <a:off x="2310652" y="1700267"/>
            <a:ext cx="7570695" cy="4230603"/>
            <a:chOff x="2574744" y="1404526"/>
            <a:chExt cx="7042512" cy="3848791"/>
          </a:xfrm>
        </p:grpSpPr>
        <p:pic>
          <p:nvPicPr>
            <p:cNvPr id="5" name="Picture 4" descr="A group of graphs showing different numbers&#10;&#10;AI-generated content may be incorrect.">
              <a:extLst>
                <a:ext uri="{FF2B5EF4-FFF2-40B4-BE49-F238E27FC236}">
                  <a16:creationId xmlns:a16="http://schemas.microsoft.com/office/drawing/2014/main" id="{9256975E-A8DF-76A0-0C61-3F7830268D1A}"/>
                </a:ext>
              </a:extLst>
            </p:cNvPr>
            <p:cNvPicPr>
              <a:picLocks noChangeAspect="1"/>
            </p:cNvPicPr>
            <p:nvPr/>
          </p:nvPicPr>
          <p:blipFill>
            <a:blip r:embed="rId2">
              <a:extLst>
                <a:ext uri="{28A0092B-C50C-407E-A947-70E740481C1C}">
                  <a14:useLocalDpi xmlns:a14="http://schemas.microsoft.com/office/drawing/2010/main" val="0"/>
                </a:ext>
              </a:extLst>
            </a:blip>
            <a:srcRect b="53411"/>
            <a:stretch>
              <a:fillRect/>
            </a:stretch>
          </p:blipFill>
          <p:spPr>
            <a:xfrm>
              <a:off x="2574744" y="1404526"/>
              <a:ext cx="7042512" cy="2387545"/>
            </a:xfrm>
            <a:prstGeom prst="rect">
              <a:avLst/>
            </a:prstGeom>
          </p:spPr>
        </p:pic>
        <p:pic>
          <p:nvPicPr>
            <p:cNvPr id="6" name="Picture 5" descr="A group of graphs showing different numbers&#10;&#10;AI-generated content may be incorrect.">
              <a:extLst>
                <a:ext uri="{FF2B5EF4-FFF2-40B4-BE49-F238E27FC236}">
                  <a16:creationId xmlns:a16="http://schemas.microsoft.com/office/drawing/2014/main" id="{F45D735C-7D82-11DE-0425-E09364C127F6}"/>
                </a:ext>
              </a:extLst>
            </p:cNvPr>
            <p:cNvPicPr>
              <a:picLocks noChangeAspect="1"/>
            </p:cNvPicPr>
            <p:nvPr/>
          </p:nvPicPr>
          <p:blipFill>
            <a:blip r:embed="rId2">
              <a:extLst>
                <a:ext uri="{28A0092B-C50C-407E-A947-70E740481C1C}">
                  <a14:useLocalDpi xmlns:a14="http://schemas.microsoft.com/office/drawing/2010/main" val="0"/>
                </a:ext>
              </a:extLst>
            </a:blip>
            <a:srcRect t="71429" b="57"/>
            <a:stretch>
              <a:fillRect/>
            </a:stretch>
          </p:blipFill>
          <p:spPr>
            <a:xfrm>
              <a:off x="2574744" y="3792071"/>
              <a:ext cx="7042512" cy="1461246"/>
            </a:xfrm>
            <a:prstGeom prst="rect">
              <a:avLst/>
            </a:prstGeom>
          </p:spPr>
        </p:pic>
      </p:grpSp>
      <p:sp>
        <p:nvSpPr>
          <p:cNvPr id="8" name="Explosion: 8 Points 7">
            <a:extLst>
              <a:ext uri="{FF2B5EF4-FFF2-40B4-BE49-F238E27FC236}">
                <a16:creationId xmlns:a16="http://schemas.microsoft.com/office/drawing/2014/main" id="{7F3653A1-476E-CD37-FC3D-D542469C47E7}"/>
              </a:ext>
            </a:extLst>
          </p:cNvPr>
          <p:cNvSpPr/>
          <p:nvPr/>
        </p:nvSpPr>
        <p:spPr>
          <a:xfrm>
            <a:off x="7790329" y="2071291"/>
            <a:ext cx="3523129" cy="1416028"/>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1"/>
                </a:solidFill>
              </a:rPr>
              <a:t>Double Descent!</a:t>
            </a:r>
          </a:p>
        </p:txBody>
      </p:sp>
      <p:sp>
        <p:nvSpPr>
          <p:cNvPr id="11" name="TextBox 10">
            <a:extLst>
              <a:ext uri="{FF2B5EF4-FFF2-40B4-BE49-F238E27FC236}">
                <a16:creationId xmlns:a16="http://schemas.microsoft.com/office/drawing/2014/main" id="{74C0B929-E18D-C23C-BF33-6598CCAED231}"/>
              </a:ext>
            </a:extLst>
          </p:cNvPr>
          <p:cNvSpPr txBox="1"/>
          <p:nvPr/>
        </p:nvSpPr>
        <p:spPr>
          <a:xfrm>
            <a:off x="1891551" y="6111716"/>
            <a:ext cx="8408895" cy="523220"/>
          </a:xfrm>
          <a:prstGeom prst="rect">
            <a:avLst/>
          </a:prstGeom>
          <a:noFill/>
        </p:spPr>
        <p:txBody>
          <a:bodyPr wrap="square" rtlCol="0">
            <a:spAutoFit/>
          </a:bodyPr>
          <a:lstStyle/>
          <a:p>
            <a:pPr algn="ctr"/>
            <a:r>
              <a:rPr lang="en-GB" dirty="0">
                <a:solidFill>
                  <a:schemeClr val="tx2">
                    <a:lumMod val="75000"/>
                  </a:schemeClr>
                </a:solidFill>
              </a:rPr>
              <a:t>Belkin, Mikhail, et al. "Reconciling modern machine-learning practice and the classical bias–variance trade-off." </a:t>
            </a:r>
            <a:r>
              <a:rPr lang="en-GB" i="1" dirty="0">
                <a:solidFill>
                  <a:schemeClr val="tx2">
                    <a:lumMod val="75000"/>
                  </a:schemeClr>
                </a:solidFill>
              </a:rPr>
              <a:t>Proceedings of the National Academy of Sciences</a:t>
            </a:r>
            <a:r>
              <a:rPr lang="en-GB" dirty="0">
                <a:solidFill>
                  <a:schemeClr val="tx2">
                    <a:lumMod val="75000"/>
                  </a:schemeClr>
                </a:solidFill>
              </a:rPr>
              <a:t> 116.32 (2019): 15849-15854.</a:t>
            </a:r>
          </a:p>
        </p:txBody>
      </p:sp>
    </p:spTree>
    <p:extLst>
      <p:ext uri="{BB962C8B-B14F-4D97-AF65-F5344CB8AC3E}">
        <p14:creationId xmlns:p14="http://schemas.microsoft.com/office/powerpoint/2010/main" val="179176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7354BD-46C9-7678-80AE-099C5380F84D}"/>
              </a:ext>
            </a:extLst>
          </p:cNvPr>
          <p:cNvSpPr>
            <a:spLocks noGrp="1"/>
          </p:cNvSpPr>
          <p:nvPr>
            <p:ph type="title"/>
          </p:nvPr>
        </p:nvSpPr>
        <p:spPr/>
        <p:txBody>
          <a:bodyPr/>
          <a:lstStyle/>
          <a:p>
            <a:r>
              <a:rPr lang="en-GB" dirty="0"/>
              <a:t>Double Descent</a:t>
            </a:r>
          </a:p>
        </p:txBody>
      </p:sp>
      <p:pic>
        <p:nvPicPr>
          <p:cNvPr id="5" name="Picture 4" descr="A close-up of a website&#10;&#10;AI-generated content may be incorrect.">
            <a:extLst>
              <a:ext uri="{FF2B5EF4-FFF2-40B4-BE49-F238E27FC236}">
                <a16:creationId xmlns:a16="http://schemas.microsoft.com/office/drawing/2014/main" id="{8A403137-770B-FB0D-0693-C8456B98B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73" y="2071364"/>
            <a:ext cx="7461633" cy="1657435"/>
          </a:xfrm>
          <a:prstGeom prst="rect">
            <a:avLst/>
          </a:prstGeom>
        </p:spPr>
      </p:pic>
      <p:pic>
        <p:nvPicPr>
          <p:cNvPr id="9" name="Picture 8" descr="A graph with a line going up&#10;&#10;AI-generated content may be incorrect.">
            <a:extLst>
              <a:ext uri="{FF2B5EF4-FFF2-40B4-BE49-F238E27FC236}">
                <a16:creationId xmlns:a16="http://schemas.microsoft.com/office/drawing/2014/main" id="{E8CAAA30-4742-D2D5-26EA-83DEEE700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471" y="3532094"/>
            <a:ext cx="5692588" cy="3098597"/>
          </a:xfrm>
          <a:prstGeom prst="rect">
            <a:avLst/>
          </a:prstGeom>
        </p:spPr>
      </p:pic>
    </p:spTree>
    <p:extLst>
      <p:ext uri="{BB962C8B-B14F-4D97-AF65-F5344CB8AC3E}">
        <p14:creationId xmlns:p14="http://schemas.microsoft.com/office/powerpoint/2010/main" val="1946298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people holding an elephant&#10;&#10;AI-generated content may be incorrect.">
            <a:extLst>
              <a:ext uri="{FF2B5EF4-FFF2-40B4-BE49-F238E27FC236}">
                <a16:creationId xmlns:a16="http://schemas.microsoft.com/office/drawing/2014/main" id="{50B8388E-350E-61BD-0862-14D2585F9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631" y="288106"/>
            <a:ext cx="7408738" cy="6281787"/>
          </a:xfrm>
          <a:prstGeom prst="rect">
            <a:avLst/>
          </a:prstGeom>
        </p:spPr>
      </p:pic>
    </p:spTree>
    <p:extLst>
      <p:ext uri="{BB962C8B-B14F-4D97-AF65-F5344CB8AC3E}">
        <p14:creationId xmlns:p14="http://schemas.microsoft.com/office/powerpoint/2010/main" val="569589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B030-8E3F-9B51-2775-CC47472114A8}"/>
              </a:ext>
            </a:extLst>
          </p:cNvPr>
          <p:cNvSpPr>
            <a:spLocks noGrp="1"/>
          </p:cNvSpPr>
          <p:nvPr>
            <p:ph type="title"/>
          </p:nvPr>
        </p:nvSpPr>
        <p:spPr>
          <a:xfrm>
            <a:off x="783773" y="475867"/>
            <a:ext cx="6499530" cy="1224400"/>
          </a:xfrm>
        </p:spPr>
        <p:txBody>
          <a:bodyPr>
            <a:noAutofit/>
          </a:bodyPr>
          <a:lstStyle/>
          <a:p>
            <a:r>
              <a:rPr lang="en-US" dirty="0"/>
              <a:t>Benign Overfitting in Linear Regression</a:t>
            </a:r>
          </a:p>
        </p:txBody>
      </p:sp>
      <p:pic>
        <p:nvPicPr>
          <p:cNvPr id="5" name="Picture 4" descr="A screenshot of a computer&#10;&#10;AI-generated content may be incorrect.">
            <a:extLst>
              <a:ext uri="{FF2B5EF4-FFF2-40B4-BE49-F238E27FC236}">
                <a16:creationId xmlns:a16="http://schemas.microsoft.com/office/drawing/2014/main" id="{85DE2088-7DF7-9979-C414-0223ED118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723" y="1976848"/>
            <a:ext cx="7492554" cy="4580018"/>
          </a:xfrm>
          <a:prstGeom prst="rect">
            <a:avLst/>
          </a:prstGeom>
        </p:spPr>
      </p:pic>
    </p:spTree>
    <p:extLst>
      <p:ext uri="{BB962C8B-B14F-4D97-AF65-F5344CB8AC3E}">
        <p14:creationId xmlns:p14="http://schemas.microsoft.com/office/powerpoint/2010/main" val="2087965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EACE40-266B-6C83-830F-51D77B49B40C}"/>
              </a:ext>
            </a:extLst>
          </p:cNvPr>
          <p:cNvSpPr txBox="1">
            <a:spLocks/>
          </p:cNvSpPr>
          <p:nvPr/>
        </p:nvSpPr>
        <p:spPr>
          <a:xfrm>
            <a:off x="783773" y="475867"/>
            <a:ext cx="6499530" cy="1224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eaLnBrk="1" hangingPunct="1">
              <a:lnSpc>
                <a:spcPct val="96388"/>
              </a:lnSpc>
              <a:spcBef>
                <a:spcPts val="1000"/>
              </a:spcBef>
              <a:spcAft>
                <a:spcPts val="0"/>
              </a:spcAft>
              <a:buClr>
                <a:srgbClr val="B5121B"/>
              </a:buClr>
              <a:buSzPts val="3600"/>
              <a:buFont typeface="Calibri"/>
              <a:buNone/>
              <a:defRPr sz="4800" b="0" i="0" u="none" strike="noStrike" cap="none">
                <a:solidFill>
                  <a:srgbClr val="B5121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Benign Overfitting in Linear Regression</a:t>
            </a:r>
          </a:p>
        </p:txBody>
      </p:sp>
      <p:pic>
        <p:nvPicPr>
          <p:cNvPr id="6" name="Picture 5" descr="A close up of text&#10;&#10;AI-generated content may be incorrect.">
            <a:extLst>
              <a:ext uri="{FF2B5EF4-FFF2-40B4-BE49-F238E27FC236}">
                <a16:creationId xmlns:a16="http://schemas.microsoft.com/office/drawing/2014/main" id="{1AD55A84-F0BB-C33B-FB0E-A280ABE99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803" y="2143389"/>
            <a:ext cx="9578002" cy="1535476"/>
          </a:xfrm>
          <a:prstGeom prst="rect">
            <a:avLst/>
          </a:prstGeom>
        </p:spPr>
      </p:pic>
      <p:pic>
        <p:nvPicPr>
          <p:cNvPr id="8" name="Picture 7" descr="A math equations and formulas&#10;&#10;AI-generated content may be incorrect.">
            <a:extLst>
              <a:ext uri="{FF2B5EF4-FFF2-40B4-BE49-F238E27FC236}">
                <a16:creationId xmlns:a16="http://schemas.microsoft.com/office/drawing/2014/main" id="{33344E5B-9D46-26F0-9593-09E158EE2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803" y="4405647"/>
            <a:ext cx="9584197" cy="1367832"/>
          </a:xfrm>
          <a:prstGeom prst="rect">
            <a:avLst/>
          </a:prstGeom>
        </p:spPr>
      </p:pic>
    </p:spTree>
    <p:extLst>
      <p:ext uri="{BB962C8B-B14F-4D97-AF65-F5344CB8AC3E}">
        <p14:creationId xmlns:p14="http://schemas.microsoft.com/office/powerpoint/2010/main" val="381546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B9590-84A1-E604-2FA9-B6EE42F3682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E7D0E96-3B28-59BA-4680-56C4B9F762D3}"/>
              </a:ext>
            </a:extLst>
          </p:cNvPr>
          <p:cNvSpPr txBox="1">
            <a:spLocks/>
          </p:cNvSpPr>
          <p:nvPr/>
        </p:nvSpPr>
        <p:spPr>
          <a:xfrm>
            <a:off x="783773" y="475867"/>
            <a:ext cx="6499530" cy="1224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eaLnBrk="1" hangingPunct="1">
              <a:lnSpc>
                <a:spcPct val="96388"/>
              </a:lnSpc>
              <a:spcBef>
                <a:spcPts val="1000"/>
              </a:spcBef>
              <a:spcAft>
                <a:spcPts val="0"/>
              </a:spcAft>
              <a:buClr>
                <a:srgbClr val="B5121B"/>
              </a:buClr>
              <a:buSzPts val="3600"/>
              <a:buFont typeface="Calibri"/>
              <a:buNone/>
              <a:defRPr sz="4800" b="0" i="0" u="none" strike="noStrike" cap="none">
                <a:solidFill>
                  <a:srgbClr val="B5121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Benign Overfitting in Linear Regression</a:t>
            </a:r>
          </a:p>
        </p:txBody>
      </p:sp>
      <p:pic>
        <p:nvPicPr>
          <p:cNvPr id="7" name="Picture 6" descr="A group of math equations&#10;&#10;AI-generated content may be incorrect.">
            <a:extLst>
              <a:ext uri="{FF2B5EF4-FFF2-40B4-BE49-F238E27FC236}">
                <a16:creationId xmlns:a16="http://schemas.microsoft.com/office/drawing/2014/main" id="{5A547C13-35C4-6231-F81D-183276964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200" y="2139060"/>
            <a:ext cx="4927600" cy="2197100"/>
          </a:xfrm>
          <a:prstGeom prst="rect">
            <a:avLst/>
          </a:prstGeom>
        </p:spPr>
      </p:pic>
      <p:pic>
        <p:nvPicPr>
          <p:cNvPr id="10" name="Picture 9">
            <a:extLst>
              <a:ext uri="{FF2B5EF4-FFF2-40B4-BE49-F238E27FC236}">
                <a16:creationId xmlns:a16="http://schemas.microsoft.com/office/drawing/2014/main" id="{AC3CD63B-3202-9A9C-3299-529C316D4B7C}"/>
              </a:ext>
            </a:extLst>
          </p:cNvPr>
          <p:cNvPicPr>
            <a:picLocks noChangeAspect="1"/>
          </p:cNvPicPr>
          <p:nvPr/>
        </p:nvPicPr>
        <p:blipFill>
          <a:blip r:embed="rId3">
            <a:extLst>
              <a:ext uri="{28A0092B-C50C-407E-A947-70E740481C1C}">
                <a14:useLocalDpi xmlns:a14="http://schemas.microsoft.com/office/drawing/2010/main" val="0"/>
              </a:ext>
            </a:extLst>
          </a:blip>
          <a:srcRect b="12007"/>
          <a:stretch>
            <a:fillRect/>
          </a:stretch>
        </p:blipFill>
        <p:spPr>
          <a:xfrm>
            <a:off x="2209800" y="4633883"/>
            <a:ext cx="7772400" cy="367204"/>
          </a:xfrm>
          <a:prstGeom prst="rect">
            <a:avLst/>
          </a:prstGeom>
        </p:spPr>
      </p:pic>
      <p:grpSp>
        <p:nvGrpSpPr>
          <p:cNvPr id="14" name="Group 13">
            <a:extLst>
              <a:ext uri="{FF2B5EF4-FFF2-40B4-BE49-F238E27FC236}">
                <a16:creationId xmlns:a16="http://schemas.microsoft.com/office/drawing/2014/main" id="{88C948F3-C376-BD28-B4F5-72C4F240E543}"/>
              </a:ext>
            </a:extLst>
          </p:cNvPr>
          <p:cNvGrpSpPr/>
          <p:nvPr/>
        </p:nvGrpSpPr>
        <p:grpSpPr>
          <a:xfrm>
            <a:off x="4812952" y="5263117"/>
            <a:ext cx="2566095" cy="1313490"/>
            <a:chOff x="4983021" y="5273749"/>
            <a:chExt cx="2566095" cy="1313490"/>
          </a:xfrm>
        </p:grpSpPr>
        <p:sp>
          <p:nvSpPr>
            <p:cNvPr id="13" name="Explosion: 8 Points 7">
              <a:extLst>
                <a:ext uri="{FF2B5EF4-FFF2-40B4-BE49-F238E27FC236}">
                  <a16:creationId xmlns:a16="http://schemas.microsoft.com/office/drawing/2014/main" id="{EFDABD37-4461-8434-1015-8F050E6B12C2}"/>
                </a:ext>
              </a:extLst>
            </p:cNvPr>
            <p:cNvSpPr/>
            <p:nvPr/>
          </p:nvSpPr>
          <p:spPr>
            <a:xfrm>
              <a:off x="4983021" y="5273749"/>
              <a:ext cx="2566095" cy="1313490"/>
            </a:xfrm>
            <a:prstGeom prst="irregularSeal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1" dirty="0">
                <a:solidFill>
                  <a:schemeClr val="tx1"/>
                </a:solidFill>
              </a:endParaRPr>
            </a:p>
          </p:txBody>
        </p:sp>
        <p:pic>
          <p:nvPicPr>
            <p:cNvPr id="12" name="Picture 11" descr="A black letter with an arrow&#10;&#10;AI-generated content may be incorrect.">
              <a:extLst>
                <a:ext uri="{FF2B5EF4-FFF2-40B4-BE49-F238E27FC236}">
                  <a16:creationId xmlns:a16="http://schemas.microsoft.com/office/drawing/2014/main" id="{50900D70-6B26-BC4E-B89A-7A6B69B82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1785" y="5676870"/>
              <a:ext cx="659700" cy="459434"/>
            </a:xfrm>
            <a:prstGeom prst="rect">
              <a:avLst/>
            </a:prstGeom>
          </p:spPr>
        </p:pic>
      </p:grpSp>
    </p:spTree>
    <p:extLst>
      <p:ext uri="{BB962C8B-B14F-4D97-AF65-F5344CB8AC3E}">
        <p14:creationId xmlns:p14="http://schemas.microsoft.com/office/powerpoint/2010/main" val="143362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6EE59-57A1-5E9F-5848-2BD7A9AE9A5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1785ED7-347E-F181-8459-A8F6DA4E2140}"/>
              </a:ext>
            </a:extLst>
          </p:cNvPr>
          <p:cNvSpPr txBox="1">
            <a:spLocks/>
          </p:cNvSpPr>
          <p:nvPr/>
        </p:nvSpPr>
        <p:spPr>
          <a:xfrm>
            <a:off x="783773" y="475867"/>
            <a:ext cx="6499530" cy="1224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eaLnBrk="1" hangingPunct="1">
              <a:lnSpc>
                <a:spcPct val="96388"/>
              </a:lnSpc>
              <a:spcBef>
                <a:spcPts val="1000"/>
              </a:spcBef>
              <a:spcAft>
                <a:spcPts val="0"/>
              </a:spcAft>
              <a:buClr>
                <a:srgbClr val="B5121B"/>
              </a:buClr>
              <a:buSzPts val="3600"/>
              <a:buFont typeface="Calibri"/>
              <a:buNone/>
              <a:defRPr sz="4800" b="0" i="0" u="none" strike="noStrike" cap="none">
                <a:solidFill>
                  <a:srgbClr val="B5121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Benign Overfitting in Linear Regression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69A3EA2-2762-DE74-9815-F01BB49E6BDD}"/>
                  </a:ext>
                </a:extLst>
              </p:cNvPr>
              <p:cNvSpPr txBox="1"/>
              <p:nvPr/>
            </p:nvSpPr>
            <p:spPr>
              <a:xfrm>
                <a:off x="756937" y="3043893"/>
                <a:ext cx="10678125" cy="7702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𝑐</m:t>
                          </m:r>
                        </m:e>
                        <m:sub>
                          <m:r>
                            <a:rPr lang="en-GB" sz="2400" b="0" i="1" smtClean="0">
                              <a:latin typeface="Cambria Math" panose="02040503050406030204" pitchFamily="18" charset="0"/>
                            </a:rPr>
                            <m:t>1</m:t>
                          </m:r>
                        </m:sub>
                      </m:sSub>
                      <m:d>
                        <m:dPr>
                          <m:begChr m:val="["/>
                          <m:endChr m:val="]"/>
                          <m:ctrlPr>
                            <a:rPr lang="en-GB" sz="2400" b="0" i="1" smtClean="0">
                              <a:latin typeface="Cambria Math" panose="02040503050406030204" pitchFamily="18" charset="0"/>
                            </a:rPr>
                          </m:ctrlPr>
                        </m:dPr>
                        <m:e>
                          <m:f>
                            <m:fPr>
                              <m:ctrlPr>
                                <a:rPr lang="en-GB" sz="2400" i="1">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rPr>
                                    <m:t>𝑘</m:t>
                                  </m:r>
                                </m:e>
                                <m:sup>
                                  <m:r>
                                    <a:rPr lang="en-GB" sz="2400" i="1">
                                      <a:latin typeface="Cambria Math" panose="02040503050406030204" pitchFamily="18" charset="0"/>
                                    </a:rPr>
                                    <m:t>∗</m:t>
                                  </m:r>
                                </m:sup>
                              </m:sSup>
                            </m:num>
                            <m:den>
                              <m:r>
                                <a:rPr lang="en-GB" sz="2400" i="1">
                                  <a:latin typeface="Cambria Math" panose="02040503050406030204" pitchFamily="18" charset="0"/>
                                </a:rPr>
                                <m:t>𝑛</m:t>
                              </m:r>
                            </m:den>
                          </m:f>
                          <m:r>
                            <a:rPr lang="en-GB" sz="2400" i="1">
                              <a:latin typeface="Cambria Math" panose="02040503050406030204" pitchFamily="18" charset="0"/>
                            </a:rPr>
                            <m:t>+</m:t>
                          </m:r>
                          <m:f>
                            <m:fPr>
                              <m:ctrlPr>
                                <a:rPr lang="en-GB" sz="2400" i="1">
                                  <a:latin typeface="Cambria Math" panose="02040503050406030204" pitchFamily="18" charset="0"/>
                                </a:rPr>
                              </m:ctrlPr>
                            </m:fPr>
                            <m:num>
                              <m:r>
                                <a:rPr lang="en-GB" sz="2400" i="1">
                                  <a:latin typeface="Cambria Math" panose="02040503050406030204" pitchFamily="18" charset="0"/>
                                </a:rPr>
                                <m:t>𝑛</m:t>
                              </m:r>
                            </m:num>
                            <m:den>
                              <m:sSub>
                                <m:sSubPr>
                                  <m:ctrlPr>
                                    <a:rPr lang="en-GB" sz="2400" i="1">
                                      <a:latin typeface="Cambria Math" panose="02040503050406030204" pitchFamily="18" charset="0"/>
                                    </a:rPr>
                                  </m:ctrlPr>
                                </m:sSubPr>
                                <m:e>
                                  <m:r>
                                    <a:rPr lang="en-GB" sz="2400" i="1">
                                      <a:latin typeface="Cambria Math" panose="02040503050406030204" pitchFamily="18" charset="0"/>
                                    </a:rPr>
                                    <m:t>𝑅</m:t>
                                  </m:r>
                                </m:e>
                                <m:sub>
                                  <m:sSup>
                                    <m:sSupPr>
                                      <m:ctrlPr>
                                        <a:rPr lang="en-GB" sz="2400" i="1">
                                          <a:latin typeface="Cambria Math" panose="02040503050406030204" pitchFamily="18" charset="0"/>
                                        </a:rPr>
                                      </m:ctrlPr>
                                    </m:sSupPr>
                                    <m:e>
                                      <m:r>
                                        <a:rPr lang="en-GB" sz="2400" i="1">
                                          <a:latin typeface="Cambria Math" panose="02040503050406030204" pitchFamily="18" charset="0"/>
                                        </a:rPr>
                                        <m:t>𝑘</m:t>
                                      </m:r>
                                    </m:e>
                                    <m:sup>
                                      <m:r>
                                        <a:rPr lang="en-GB" sz="2400" i="1">
                                          <a:latin typeface="Cambria Math" panose="02040503050406030204" pitchFamily="18" charset="0"/>
                                        </a:rPr>
                                        <m:t>∗</m:t>
                                      </m:r>
                                    </m:sup>
                                  </m:sSup>
                                </m:sub>
                              </m:sSub>
                              <m:r>
                                <a:rPr lang="en-GB" sz="2400" i="1">
                                  <a:latin typeface="Cambria Math" panose="02040503050406030204" pitchFamily="18" charset="0"/>
                                </a:rPr>
                                <m:t>(</m:t>
                              </m:r>
                              <m:r>
                                <m:rPr>
                                  <m:sty m:val="p"/>
                                </m:rPr>
                                <a:rPr lang="en-GB" sz="2400">
                                  <a:latin typeface="Cambria Math" panose="02040503050406030204" pitchFamily="18" charset="0"/>
                                </a:rPr>
                                <m:t>Σ</m:t>
                              </m:r>
                              <m:r>
                                <a:rPr lang="en-GB" sz="2400" i="1">
                                  <a:latin typeface="Cambria Math" panose="02040503050406030204" pitchFamily="18" charset="0"/>
                                </a:rPr>
                                <m:t>)</m:t>
                              </m:r>
                            </m:den>
                          </m:f>
                        </m:e>
                      </m:d>
                      <m:r>
                        <a:rPr lang="en-GB" sz="2400" b="0" i="1" smtClean="0">
                          <a:latin typeface="Cambria Math" panose="02040503050406030204" pitchFamily="18" charset="0"/>
                        </a:rPr>
                        <m:t>≤</m:t>
                      </m:r>
                      <m:r>
                        <a:rPr lang="en-GB" sz="2400" b="0" i="1" smtClean="0">
                          <a:latin typeface="Cambria Math" panose="02040503050406030204" pitchFamily="18" charset="0"/>
                        </a:rPr>
                        <m:t>𝑅</m:t>
                      </m:r>
                      <m:d>
                        <m:dPr>
                          <m:ctrlPr>
                            <a:rPr lang="en-GB" sz="2400" b="0" i="1" smtClean="0">
                              <a:latin typeface="Cambria Math" panose="02040503050406030204" pitchFamily="18" charset="0"/>
                            </a:rPr>
                          </m:ctrlPr>
                        </m:dPr>
                        <m:e>
                          <m:acc>
                            <m:accPr>
                              <m:chr m:val="̂"/>
                              <m:ctrlPr>
                                <a:rPr lang="en-GB" sz="2400" b="0" i="1" smtClean="0">
                                  <a:latin typeface="Cambria Math" panose="02040503050406030204" pitchFamily="18" charset="0"/>
                                </a:rPr>
                              </m:ctrlPr>
                            </m:accPr>
                            <m:e>
                              <m:r>
                                <a:rPr lang="en-GB" sz="2400" b="0" i="1" smtClean="0">
                                  <a:latin typeface="Cambria Math" panose="02040503050406030204" pitchFamily="18" charset="0"/>
                                </a:rPr>
                                <m:t>𝜃</m:t>
                              </m:r>
                            </m:e>
                          </m:acc>
                        </m:e>
                      </m:d>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𝑐</m:t>
                          </m:r>
                        </m:e>
                        <m:sub>
                          <m:r>
                            <a:rPr lang="en-GB" sz="2400" b="0" i="1" smtClean="0">
                              <a:latin typeface="Cambria Math" panose="02040503050406030204" pitchFamily="18" charset="0"/>
                            </a:rPr>
                            <m:t>2</m:t>
                          </m:r>
                        </m:sub>
                      </m:sSub>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rPr>
                                    <m:t>𝑘</m:t>
                                  </m:r>
                                </m:e>
                                <m:sup>
                                  <m:r>
                                    <a:rPr lang="en-GB" sz="2400" i="1">
                                      <a:latin typeface="Cambria Math" panose="02040503050406030204" pitchFamily="18" charset="0"/>
                                    </a:rPr>
                                    <m:t>∗</m:t>
                                  </m:r>
                                </m:sup>
                              </m:sSup>
                            </m:num>
                            <m:den>
                              <m:r>
                                <a:rPr lang="en-GB" sz="2400" i="1">
                                  <a:latin typeface="Cambria Math" panose="02040503050406030204" pitchFamily="18" charset="0"/>
                                </a:rPr>
                                <m:t>𝑛</m:t>
                              </m:r>
                            </m:den>
                          </m:f>
                          <m:r>
                            <a:rPr lang="en-GB" sz="2400" i="1">
                              <a:latin typeface="Cambria Math" panose="02040503050406030204" pitchFamily="18" charset="0"/>
                            </a:rPr>
                            <m:t>+</m:t>
                          </m:r>
                          <m:f>
                            <m:fPr>
                              <m:ctrlPr>
                                <a:rPr lang="en-GB" sz="2400" i="1">
                                  <a:latin typeface="Cambria Math" panose="02040503050406030204" pitchFamily="18" charset="0"/>
                                </a:rPr>
                              </m:ctrlPr>
                            </m:fPr>
                            <m:num>
                              <m:r>
                                <a:rPr lang="en-GB" sz="2400" i="1">
                                  <a:latin typeface="Cambria Math" panose="02040503050406030204" pitchFamily="18" charset="0"/>
                                </a:rPr>
                                <m:t>𝑛</m:t>
                              </m:r>
                            </m:num>
                            <m:den>
                              <m:sSub>
                                <m:sSubPr>
                                  <m:ctrlPr>
                                    <a:rPr lang="en-GB" sz="2400" i="1">
                                      <a:latin typeface="Cambria Math" panose="02040503050406030204" pitchFamily="18" charset="0"/>
                                    </a:rPr>
                                  </m:ctrlPr>
                                </m:sSubPr>
                                <m:e>
                                  <m:r>
                                    <a:rPr lang="en-GB" sz="2400" i="1">
                                      <a:latin typeface="Cambria Math" panose="02040503050406030204" pitchFamily="18" charset="0"/>
                                    </a:rPr>
                                    <m:t>𝑅</m:t>
                                  </m:r>
                                </m:e>
                                <m:sub>
                                  <m:sSup>
                                    <m:sSupPr>
                                      <m:ctrlPr>
                                        <a:rPr lang="en-GB" sz="2400" i="1">
                                          <a:latin typeface="Cambria Math" panose="02040503050406030204" pitchFamily="18" charset="0"/>
                                        </a:rPr>
                                      </m:ctrlPr>
                                    </m:sSupPr>
                                    <m:e>
                                      <m:r>
                                        <a:rPr lang="en-GB" sz="2400" i="1">
                                          <a:latin typeface="Cambria Math" panose="02040503050406030204" pitchFamily="18" charset="0"/>
                                        </a:rPr>
                                        <m:t>𝑘</m:t>
                                      </m:r>
                                    </m:e>
                                    <m:sup>
                                      <m:r>
                                        <a:rPr lang="en-GB" sz="2400" i="1">
                                          <a:latin typeface="Cambria Math" panose="02040503050406030204" pitchFamily="18" charset="0"/>
                                        </a:rPr>
                                        <m:t>∗</m:t>
                                      </m:r>
                                    </m:sup>
                                  </m:sSup>
                                </m:sub>
                              </m:sSub>
                              <m:d>
                                <m:dPr>
                                  <m:ctrlPr>
                                    <a:rPr lang="en-GB" sz="2400" i="1">
                                      <a:latin typeface="Cambria Math" panose="02040503050406030204" pitchFamily="18" charset="0"/>
                                    </a:rPr>
                                  </m:ctrlPr>
                                </m:dPr>
                                <m:e>
                                  <m:r>
                                    <m:rPr>
                                      <m:sty m:val="p"/>
                                    </m:rPr>
                                    <a:rPr lang="en-GB" sz="2400">
                                      <a:latin typeface="Cambria Math" panose="02040503050406030204" pitchFamily="18" charset="0"/>
                                    </a:rPr>
                                    <m:t>Σ</m:t>
                                  </m:r>
                                </m:e>
                              </m:d>
                            </m:den>
                          </m:f>
                        </m:e>
                      </m:d>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𝑐</m:t>
                          </m:r>
                        </m:e>
                        <m:sub>
                          <m:r>
                            <a:rPr lang="en-GB" sz="2400" b="0" i="1" smtClean="0">
                              <a:latin typeface="Cambria Math" panose="02040503050406030204" pitchFamily="18" charset="0"/>
                            </a:rPr>
                            <m:t>3</m:t>
                          </m:r>
                        </m:sub>
                      </m:sSub>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𝑟</m:t>
                                  </m:r>
                                </m:e>
                                <m:sub>
                                  <m:r>
                                    <a:rPr lang="en-GB" sz="2400" b="0" i="1" smtClean="0">
                                      <a:latin typeface="Cambria Math" panose="02040503050406030204" pitchFamily="18" charset="0"/>
                                    </a:rPr>
                                    <m:t>0</m:t>
                                  </m:r>
                                </m:sub>
                              </m:sSub>
                              <m:r>
                                <a:rPr lang="en-GB" sz="2400" b="0" i="1" smtClean="0">
                                  <a:latin typeface="Cambria Math" panose="02040503050406030204" pitchFamily="18" charset="0"/>
                                </a:rPr>
                                <m:t>(</m:t>
                              </m:r>
                              <m:r>
                                <m:rPr>
                                  <m:sty m:val="p"/>
                                </m:rPr>
                                <a:rPr lang="en-GB" sz="2400" b="0" i="0" smtClean="0">
                                  <a:latin typeface="Cambria Math" panose="02040503050406030204" pitchFamily="18" charset="0"/>
                                </a:rPr>
                                <m:t>Σ</m:t>
                              </m:r>
                              <m:r>
                                <a:rPr lang="en-GB" sz="2400" b="0" i="1" smtClean="0">
                                  <a:latin typeface="Cambria Math" panose="02040503050406030204" pitchFamily="18" charset="0"/>
                                </a:rPr>
                                <m:t>)</m:t>
                              </m:r>
                            </m:num>
                            <m:den>
                              <m:r>
                                <a:rPr lang="en-GB" sz="2400" i="1">
                                  <a:latin typeface="Cambria Math" panose="02040503050406030204" pitchFamily="18" charset="0"/>
                                </a:rPr>
                                <m:t>𝑛</m:t>
                              </m:r>
                            </m:den>
                          </m:f>
                        </m:e>
                      </m:d>
                    </m:oMath>
                  </m:oMathPara>
                </a14:m>
                <a:endParaRPr lang="en-US" sz="2400" dirty="0"/>
              </a:p>
            </p:txBody>
          </p:sp>
        </mc:Choice>
        <mc:Fallback xmlns="">
          <p:sp>
            <p:nvSpPr>
              <p:cNvPr id="2" name="TextBox 1">
                <a:extLst>
                  <a:ext uri="{FF2B5EF4-FFF2-40B4-BE49-F238E27FC236}">
                    <a16:creationId xmlns:a16="http://schemas.microsoft.com/office/drawing/2014/main" id="{269A3EA2-2762-DE74-9815-F01BB49E6BDD}"/>
                  </a:ext>
                </a:extLst>
              </p:cNvPr>
              <p:cNvSpPr txBox="1">
                <a:spLocks noRot="1" noChangeAspect="1" noMove="1" noResize="1" noEditPoints="1" noAdjustHandles="1" noChangeArrowheads="1" noChangeShapeType="1" noTextEdit="1"/>
              </p:cNvSpPr>
              <p:nvPr/>
            </p:nvSpPr>
            <p:spPr>
              <a:xfrm>
                <a:off x="756937" y="3043893"/>
                <a:ext cx="10678125" cy="770211"/>
              </a:xfrm>
              <a:prstGeom prst="rect">
                <a:avLst/>
              </a:prstGeom>
              <a:blipFill>
                <a:blip r:embed="rId2"/>
                <a:stretch>
                  <a:fillRect t="-3226" b="-17742"/>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B868D949-C37C-8825-D0DB-E78BF2244965}"/>
              </a:ext>
            </a:extLst>
          </p:cNvPr>
          <p:cNvSpPr txBox="1"/>
          <p:nvPr/>
        </p:nvSpPr>
        <p:spPr>
          <a:xfrm>
            <a:off x="783773" y="2172025"/>
            <a:ext cx="3392275" cy="400110"/>
          </a:xfrm>
          <a:prstGeom prst="rect">
            <a:avLst/>
          </a:prstGeom>
          <a:noFill/>
        </p:spPr>
        <p:txBody>
          <a:bodyPr wrap="none" rtlCol="0">
            <a:spAutoFit/>
          </a:bodyPr>
          <a:lstStyle/>
          <a:p>
            <a:r>
              <a:rPr lang="en-US" sz="2000" dirty="0"/>
              <a:t>Roughly speaking, we have:</a:t>
            </a:r>
          </a:p>
        </p:txBody>
      </p:sp>
      <p:pic>
        <p:nvPicPr>
          <p:cNvPr id="6" name="Picture 5" descr="A close-up of a person's face&#10;&#10;AI-generated content may be incorrect.">
            <a:extLst>
              <a:ext uri="{FF2B5EF4-FFF2-40B4-BE49-F238E27FC236}">
                <a16:creationId xmlns:a16="http://schemas.microsoft.com/office/drawing/2014/main" id="{3A9E2A96-69C6-C1C6-36EB-23F4DA878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251" y="4615667"/>
            <a:ext cx="10163498" cy="1585224"/>
          </a:xfrm>
          <a:prstGeom prst="rect">
            <a:avLst/>
          </a:prstGeom>
        </p:spPr>
      </p:pic>
    </p:spTree>
    <p:extLst>
      <p:ext uri="{BB962C8B-B14F-4D97-AF65-F5344CB8AC3E}">
        <p14:creationId xmlns:p14="http://schemas.microsoft.com/office/powerpoint/2010/main" val="175193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00F3B-1D5B-6CDC-7AD6-994BD969A8E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3A3EF0E-03DD-2B68-E3A6-C92EB828C1B0}"/>
              </a:ext>
            </a:extLst>
          </p:cNvPr>
          <p:cNvSpPr txBox="1">
            <a:spLocks/>
          </p:cNvSpPr>
          <p:nvPr/>
        </p:nvSpPr>
        <p:spPr>
          <a:xfrm>
            <a:off x="783773" y="475867"/>
            <a:ext cx="6499530" cy="1224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eaLnBrk="1" hangingPunct="1">
              <a:lnSpc>
                <a:spcPct val="96388"/>
              </a:lnSpc>
              <a:spcBef>
                <a:spcPts val="1000"/>
              </a:spcBef>
              <a:spcAft>
                <a:spcPts val="0"/>
              </a:spcAft>
              <a:buClr>
                <a:srgbClr val="B5121B"/>
              </a:buClr>
              <a:buSzPts val="3600"/>
              <a:buFont typeface="Calibri"/>
              <a:buNone/>
              <a:defRPr sz="4800" b="0" i="0" u="none" strike="noStrike" cap="none">
                <a:solidFill>
                  <a:srgbClr val="B5121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Benign Overfitting in Linear Regression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4F834D4-4F35-A45F-9C63-C2D5ED2BBDBE}"/>
                  </a:ext>
                </a:extLst>
              </p:cNvPr>
              <p:cNvSpPr txBox="1"/>
              <p:nvPr/>
            </p:nvSpPr>
            <p:spPr>
              <a:xfrm>
                <a:off x="756937" y="3043893"/>
                <a:ext cx="10678125" cy="7702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𝑐</m:t>
                          </m:r>
                        </m:e>
                        <m:sub>
                          <m:r>
                            <a:rPr lang="en-GB" sz="2400" b="0" i="1" smtClean="0">
                              <a:latin typeface="Cambria Math" panose="02040503050406030204" pitchFamily="18" charset="0"/>
                            </a:rPr>
                            <m:t>1</m:t>
                          </m:r>
                        </m:sub>
                      </m:sSub>
                      <m:d>
                        <m:dPr>
                          <m:begChr m:val="["/>
                          <m:endChr m:val="]"/>
                          <m:ctrlPr>
                            <a:rPr lang="en-GB" sz="2400" b="0" i="1" smtClean="0">
                              <a:latin typeface="Cambria Math" panose="02040503050406030204" pitchFamily="18" charset="0"/>
                            </a:rPr>
                          </m:ctrlPr>
                        </m:dPr>
                        <m:e>
                          <m:f>
                            <m:fPr>
                              <m:ctrlPr>
                                <a:rPr lang="en-GB" sz="2400" i="1">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rPr>
                                    <m:t>𝑘</m:t>
                                  </m:r>
                                </m:e>
                                <m:sup>
                                  <m:r>
                                    <a:rPr lang="en-GB" sz="2400" i="1">
                                      <a:latin typeface="Cambria Math" panose="02040503050406030204" pitchFamily="18" charset="0"/>
                                    </a:rPr>
                                    <m:t>∗</m:t>
                                  </m:r>
                                </m:sup>
                              </m:sSup>
                            </m:num>
                            <m:den>
                              <m:r>
                                <a:rPr lang="en-GB" sz="2400" i="1">
                                  <a:latin typeface="Cambria Math" panose="02040503050406030204" pitchFamily="18" charset="0"/>
                                </a:rPr>
                                <m:t>𝑛</m:t>
                              </m:r>
                            </m:den>
                          </m:f>
                          <m:r>
                            <a:rPr lang="en-GB" sz="2400" i="1">
                              <a:latin typeface="Cambria Math" panose="02040503050406030204" pitchFamily="18" charset="0"/>
                            </a:rPr>
                            <m:t>+</m:t>
                          </m:r>
                          <m:f>
                            <m:fPr>
                              <m:ctrlPr>
                                <a:rPr lang="en-GB" sz="2400" i="1">
                                  <a:latin typeface="Cambria Math" panose="02040503050406030204" pitchFamily="18" charset="0"/>
                                </a:rPr>
                              </m:ctrlPr>
                            </m:fPr>
                            <m:num>
                              <m:r>
                                <a:rPr lang="en-GB" sz="2400" i="1">
                                  <a:latin typeface="Cambria Math" panose="02040503050406030204" pitchFamily="18" charset="0"/>
                                </a:rPr>
                                <m:t>𝑛</m:t>
                              </m:r>
                            </m:num>
                            <m:den>
                              <m:sSub>
                                <m:sSubPr>
                                  <m:ctrlPr>
                                    <a:rPr lang="en-GB" sz="2400" i="1">
                                      <a:latin typeface="Cambria Math" panose="02040503050406030204" pitchFamily="18" charset="0"/>
                                    </a:rPr>
                                  </m:ctrlPr>
                                </m:sSubPr>
                                <m:e>
                                  <m:r>
                                    <a:rPr lang="en-GB" sz="2400" i="1">
                                      <a:latin typeface="Cambria Math" panose="02040503050406030204" pitchFamily="18" charset="0"/>
                                    </a:rPr>
                                    <m:t>𝑅</m:t>
                                  </m:r>
                                </m:e>
                                <m:sub>
                                  <m:sSup>
                                    <m:sSupPr>
                                      <m:ctrlPr>
                                        <a:rPr lang="en-GB" sz="2400" i="1">
                                          <a:latin typeface="Cambria Math" panose="02040503050406030204" pitchFamily="18" charset="0"/>
                                        </a:rPr>
                                      </m:ctrlPr>
                                    </m:sSupPr>
                                    <m:e>
                                      <m:r>
                                        <a:rPr lang="en-GB" sz="2400" i="1">
                                          <a:latin typeface="Cambria Math" panose="02040503050406030204" pitchFamily="18" charset="0"/>
                                        </a:rPr>
                                        <m:t>𝑘</m:t>
                                      </m:r>
                                    </m:e>
                                    <m:sup>
                                      <m:r>
                                        <a:rPr lang="en-GB" sz="2400" i="1">
                                          <a:latin typeface="Cambria Math" panose="02040503050406030204" pitchFamily="18" charset="0"/>
                                        </a:rPr>
                                        <m:t>∗</m:t>
                                      </m:r>
                                    </m:sup>
                                  </m:sSup>
                                </m:sub>
                              </m:sSub>
                              <m:r>
                                <a:rPr lang="en-GB" sz="2400" i="1">
                                  <a:latin typeface="Cambria Math" panose="02040503050406030204" pitchFamily="18" charset="0"/>
                                </a:rPr>
                                <m:t>(</m:t>
                              </m:r>
                              <m:r>
                                <m:rPr>
                                  <m:sty m:val="p"/>
                                </m:rPr>
                                <a:rPr lang="en-GB" sz="2400">
                                  <a:latin typeface="Cambria Math" panose="02040503050406030204" pitchFamily="18" charset="0"/>
                                </a:rPr>
                                <m:t>Σ</m:t>
                              </m:r>
                              <m:r>
                                <a:rPr lang="en-GB" sz="2400" i="1">
                                  <a:latin typeface="Cambria Math" panose="02040503050406030204" pitchFamily="18" charset="0"/>
                                </a:rPr>
                                <m:t>)</m:t>
                              </m:r>
                            </m:den>
                          </m:f>
                        </m:e>
                      </m:d>
                      <m:r>
                        <a:rPr lang="en-GB" sz="2400" b="0" i="1" smtClean="0">
                          <a:latin typeface="Cambria Math" panose="02040503050406030204" pitchFamily="18" charset="0"/>
                        </a:rPr>
                        <m:t>≤</m:t>
                      </m:r>
                      <m:r>
                        <a:rPr lang="en-GB" sz="2400" b="0" i="1" smtClean="0">
                          <a:latin typeface="Cambria Math" panose="02040503050406030204" pitchFamily="18" charset="0"/>
                        </a:rPr>
                        <m:t>𝑅</m:t>
                      </m:r>
                      <m:d>
                        <m:dPr>
                          <m:ctrlPr>
                            <a:rPr lang="en-GB" sz="2400" b="0" i="1" smtClean="0">
                              <a:latin typeface="Cambria Math" panose="02040503050406030204" pitchFamily="18" charset="0"/>
                            </a:rPr>
                          </m:ctrlPr>
                        </m:dPr>
                        <m:e>
                          <m:acc>
                            <m:accPr>
                              <m:chr m:val="̂"/>
                              <m:ctrlPr>
                                <a:rPr lang="en-GB" sz="2400" b="0" i="1" smtClean="0">
                                  <a:latin typeface="Cambria Math" panose="02040503050406030204" pitchFamily="18" charset="0"/>
                                </a:rPr>
                              </m:ctrlPr>
                            </m:accPr>
                            <m:e>
                              <m:r>
                                <a:rPr lang="en-GB" sz="2400" b="0" i="1" smtClean="0">
                                  <a:latin typeface="Cambria Math" panose="02040503050406030204" pitchFamily="18" charset="0"/>
                                </a:rPr>
                                <m:t>𝜃</m:t>
                              </m:r>
                            </m:e>
                          </m:acc>
                        </m:e>
                      </m:d>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𝑐</m:t>
                          </m:r>
                        </m:e>
                        <m:sub>
                          <m:r>
                            <a:rPr lang="en-GB" sz="2400" b="0" i="1" smtClean="0">
                              <a:latin typeface="Cambria Math" panose="02040503050406030204" pitchFamily="18" charset="0"/>
                            </a:rPr>
                            <m:t>2</m:t>
                          </m:r>
                        </m:sub>
                      </m:sSub>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rPr>
                                    <m:t>𝑘</m:t>
                                  </m:r>
                                </m:e>
                                <m:sup>
                                  <m:r>
                                    <a:rPr lang="en-GB" sz="2400" i="1">
                                      <a:latin typeface="Cambria Math" panose="02040503050406030204" pitchFamily="18" charset="0"/>
                                    </a:rPr>
                                    <m:t>∗</m:t>
                                  </m:r>
                                </m:sup>
                              </m:sSup>
                            </m:num>
                            <m:den>
                              <m:r>
                                <a:rPr lang="en-GB" sz="2400" i="1">
                                  <a:latin typeface="Cambria Math" panose="02040503050406030204" pitchFamily="18" charset="0"/>
                                </a:rPr>
                                <m:t>𝑛</m:t>
                              </m:r>
                            </m:den>
                          </m:f>
                          <m:r>
                            <a:rPr lang="en-GB" sz="2400" i="1">
                              <a:latin typeface="Cambria Math" panose="02040503050406030204" pitchFamily="18" charset="0"/>
                            </a:rPr>
                            <m:t>+</m:t>
                          </m:r>
                          <m:f>
                            <m:fPr>
                              <m:ctrlPr>
                                <a:rPr lang="en-GB" sz="2400" i="1">
                                  <a:latin typeface="Cambria Math" panose="02040503050406030204" pitchFamily="18" charset="0"/>
                                </a:rPr>
                              </m:ctrlPr>
                            </m:fPr>
                            <m:num>
                              <m:r>
                                <a:rPr lang="en-GB" sz="2400" i="1">
                                  <a:latin typeface="Cambria Math" panose="02040503050406030204" pitchFamily="18" charset="0"/>
                                </a:rPr>
                                <m:t>𝑛</m:t>
                              </m:r>
                            </m:num>
                            <m:den>
                              <m:sSub>
                                <m:sSubPr>
                                  <m:ctrlPr>
                                    <a:rPr lang="en-GB" sz="2400" i="1">
                                      <a:latin typeface="Cambria Math" panose="02040503050406030204" pitchFamily="18" charset="0"/>
                                    </a:rPr>
                                  </m:ctrlPr>
                                </m:sSubPr>
                                <m:e>
                                  <m:r>
                                    <a:rPr lang="en-GB" sz="2400" i="1">
                                      <a:latin typeface="Cambria Math" panose="02040503050406030204" pitchFamily="18" charset="0"/>
                                    </a:rPr>
                                    <m:t>𝑅</m:t>
                                  </m:r>
                                </m:e>
                                <m:sub>
                                  <m:sSup>
                                    <m:sSupPr>
                                      <m:ctrlPr>
                                        <a:rPr lang="en-GB" sz="2400" i="1">
                                          <a:latin typeface="Cambria Math" panose="02040503050406030204" pitchFamily="18" charset="0"/>
                                        </a:rPr>
                                      </m:ctrlPr>
                                    </m:sSupPr>
                                    <m:e>
                                      <m:r>
                                        <a:rPr lang="en-GB" sz="2400" i="1">
                                          <a:latin typeface="Cambria Math" panose="02040503050406030204" pitchFamily="18" charset="0"/>
                                        </a:rPr>
                                        <m:t>𝑘</m:t>
                                      </m:r>
                                    </m:e>
                                    <m:sup>
                                      <m:r>
                                        <a:rPr lang="en-GB" sz="2400" i="1">
                                          <a:latin typeface="Cambria Math" panose="02040503050406030204" pitchFamily="18" charset="0"/>
                                        </a:rPr>
                                        <m:t>∗</m:t>
                                      </m:r>
                                    </m:sup>
                                  </m:sSup>
                                </m:sub>
                              </m:sSub>
                              <m:d>
                                <m:dPr>
                                  <m:ctrlPr>
                                    <a:rPr lang="en-GB" sz="2400" i="1">
                                      <a:latin typeface="Cambria Math" panose="02040503050406030204" pitchFamily="18" charset="0"/>
                                    </a:rPr>
                                  </m:ctrlPr>
                                </m:dPr>
                                <m:e>
                                  <m:r>
                                    <m:rPr>
                                      <m:sty m:val="p"/>
                                    </m:rPr>
                                    <a:rPr lang="en-GB" sz="2400">
                                      <a:latin typeface="Cambria Math" panose="02040503050406030204" pitchFamily="18" charset="0"/>
                                    </a:rPr>
                                    <m:t>Σ</m:t>
                                  </m:r>
                                </m:e>
                              </m:d>
                            </m:den>
                          </m:f>
                        </m:e>
                      </m:d>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𝑐</m:t>
                          </m:r>
                        </m:e>
                        <m:sub>
                          <m:r>
                            <a:rPr lang="en-GB" sz="2400" b="0" i="1" smtClean="0">
                              <a:latin typeface="Cambria Math" panose="02040503050406030204" pitchFamily="18" charset="0"/>
                            </a:rPr>
                            <m:t>3</m:t>
                          </m:r>
                        </m:sub>
                      </m:sSub>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𝑟</m:t>
                                  </m:r>
                                </m:e>
                                <m:sub>
                                  <m:r>
                                    <a:rPr lang="en-GB" sz="2400" b="0" i="1" smtClean="0">
                                      <a:latin typeface="Cambria Math" panose="02040503050406030204" pitchFamily="18" charset="0"/>
                                    </a:rPr>
                                    <m:t>0</m:t>
                                  </m:r>
                                </m:sub>
                              </m:sSub>
                              <m:r>
                                <a:rPr lang="en-GB" sz="2400" b="0" i="1" smtClean="0">
                                  <a:latin typeface="Cambria Math" panose="02040503050406030204" pitchFamily="18" charset="0"/>
                                </a:rPr>
                                <m:t>(</m:t>
                              </m:r>
                              <m:r>
                                <m:rPr>
                                  <m:sty m:val="p"/>
                                </m:rPr>
                                <a:rPr lang="en-GB" sz="2400" b="0" i="0" smtClean="0">
                                  <a:latin typeface="Cambria Math" panose="02040503050406030204" pitchFamily="18" charset="0"/>
                                </a:rPr>
                                <m:t>Σ</m:t>
                              </m:r>
                              <m:r>
                                <a:rPr lang="en-GB" sz="2400" b="0" i="1" smtClean="0">
                                  <a:latin typeface="Cambria Math" panose="02040503050406030204" pitchFamily="18" charset="0"/>
                                </a:rPr>
                                <m:t>)</m:t>
                              </m:r>
                            </m:num>
                            <m:den>
                              <m:r>
                                <a:rPr lang="en-GB" sz="2400" i="1">
                                  <a:latin typeface="Cambria Math" panose="02040503050406030204" pitchFamily="18" charset="0"/>
                                </a:rPr>
                                <m:t>𝑛</m:t>
                              </m:r>
                            </m:den>
                          </m:f>
                        </m:e>
                      </m:d>
                    </m:oMath>
                  </m:oMathPara>
                </a14:m>
                <a:endParaRPr lang="en-US" sz="2400" dirty="0"/>
              </a:p>
            </p:txBody>
          </p:sp>
        </mc:Choice>
        <mc:Fallback xmlns="">
          <p:sp>
            <p:nvSpPr>
              <p:cNvPr id="2" name="TextBox 1">
                <a:extLst>
                  <a:ext uri="{FF2B5EF4-FFF2-40B4-BE49-F238E27FC236}">
                    <a16:creationId xmlns:a16="http://schemas.microsoft.com/office/drawing/2014/main" id="{24F834D4-4F35-A45F-9C63-C2D5ED2BBDBE}"/>
                  </a:ext>
                </a:extLst>
              </p:cNvPr>
              <p:cNvSpPr txBox="1">
                <a:spLocks noRot="1" noChangeAspect="1" noMove="1" noResize="1" noEditPoints="1" noAdjustHandles="1" noChangeArrowheads="1" noChangeShapeType="1" noTextEdit="1"/>
              </p:cNvSpPr>
              <p:nvPr/>
            </p:nvSpPr>
            <p:spPr>
              <a:xfrm>
                <a:off x="756937" y="3043893"/>
                <a:ext cx="10678125" cy="770211"/>
              </a:xfrm>
              <a:prstGeom prst="rect">
                <a:avLst/>
              </a:prstGeom>
              <a:blipFill>
                <a:blip r:embed="rId2"/>
                <a:stretch>
                  <a:fillRect t="-3226" b="-17742"/>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4C94299-4254-3226-5662-667D540037E8}"/>
              </a:ext>
            </a:extLst>
          </p:cNvPr>
          <p:cNvSpPr txBox="1"/>
          <p:nvPr/>
        </p:nvSpPr>
        <p:spPr>
          <a:xfrm>
            <a:off x="783773" y="2172025"/>
            <a:ext cx="3392275" cy="400110"/>
          </a:xfrm>
          <a:prstGeom prst="rect">
            <a:avLst/>
          </a:prstGeom>
          <a:noFill/>
        </p:spPr>
        <p:txBody>
          <a:bodyPr wrap="none" rtlCol="0">
            <a:spAutoFit/>
          </a:bodyPr>
          <a:lstStyle/>
          <a:p>
            <a:r>
              <a:rPr lang="en-US" sz="2000" dirty="0"/>
              <a:t>Roughly speaking, we have:</a:t>
            </a:r>
          </a:p>
        </p:txBody>
      </p:sp>
      <p:grpSp>
        <p:nvGrpSpPr>
          <p:cNvPr id="8" name="Group 7">
            <a:extLst>
              <a:ext uri="{FF2B5EF4-FFF2-40B4-BE49-F238E27FC236}">
                <a16:creationId xmlns:a16="http://schemas.microsoft.com/office/drawing/2014/main" id="{2D698744-970B-1173-FC57-566BC36E242E}"/>
              </a:ext>
            </a:extLst>
          </p:cNvPr>
          <p:cNvGrpSpPr/>
          <p:nvPr/>
        </p:nvGrpSpPr>
        <p:grpSpPr>
          <a:xfrm>
            <a:off x="2821544" y="4678895"/>
            <a:ext cx="6548909" cy="770211"/>
            <a:chOff x="2566251" y="4572570"/>
            <a:chExt cx="6548909" cy="770211"/>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6C0ADFA-7BD7-2293-8353-DDB0210A6877}"/>
                    </a:ext>
                  </a:extLst>
                </p:cNvPr>
                <p:cNvSpPr txBox="1"/>
                <p:nvPr/>
              </p:nvSpPr>
              <p:spPr>
                <a:xfrm>
                  <a:off x="6240655" y="4572570"/>
                  <a:ext cx="2874505" cy="7702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400" i="1" smtClean="0">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rPr>
                                  <m:t>𝑘</m:t>
                                </m:r>
                              </m:e>
                              <m:sup>
                                <m:r>
                                  <a:rPr lang="en-GB" sz="2400" i="1">
                                    <a:latin typeface="Cambria Math" panose="02040503050406030204" pitchFamily="18" charset="0"/>
                                  </a:rPr>
                                  <m:t>∗</m:t>
                                </m:r>
                              </m:sup>
                            </m:sSup>
                          </m:num>
                          <m:den>
                            <m:r>
                              <a:rPr lang="en-GB" sz="2400" i="1">
                                <a:latin typeface="Cambria Math" panose="02040503050406030204" pitchFamily="18" charset="0"/>
                              </a:rPr>
                              <m:t>𝑛</m:t>
                            </m:r>
                          </m:den>
                        </m:f>
                        <m:r>
                          <a:rPr lang="en-GB" sz="2400" b="0" i="1" smtClean="0">
                            <a:latin typeface="Cambria Math" panose="02040503050406030204" pitchFamily="18" charset="0"/>
                          </a:rPr>
                          <m:t>, </m:t>
                        </m:r>
                        <m:f>
                          <m:fPr>
                            <m:ctrlPr>
                              <a:rPr lang="en-GB" sz="2400" i="1">
                                <a:latin typeface="Cambria Math" panose="02040503050406030204" pitchFamily="18" charset="0"/>
                              </a:rPr>
                            </m:ctrlPr>
                          </m:fPr>
                          <m:num>
                            <m:r>
                              <a:rPr lang="en-GB" sz="2400" i="1">
                                <a:latin typeface="Cambria Math" panose="02040503050406030204" pitchFamily="18" charset="0"/>
                              </a:rPr>
                              <m:t>𝑛</m:t>
                            </m:r>
                          </m:num>
                          <m:den>
                            <m:sSub>
                              <m:sSubPr>
                                <m:ctrlPr>
                                  <a:rPr lang="en-GB" sz="2400" i="1">
                                    <a:latin typeface="Cambria Math" panose="02040503050406030204" pitchFamily="18" charset="0"/>
                                  </a:rPr>
                                </m:ctrlPr>
                              </m:sSubPr>
                              <m:e>
                                <m:r>
                                  <a:rPr lang="en-GB" sz="2400" i="1">
                                    <a:latin typeface="Cambria Math" panose="02040503050406030204" pitchFamily="18" charset="0"/>
                                  </a:rPr>
                                  <m:t>𝑅</m:t>
                                </m:r>
                              </m:e>
                              <m:sub>
                                <m:sSup>
                                  <m:sSupPr>
                                    <m:ctrlPr>
                                      <a:rPr lang="en-GB" sz="2400" i="1">
                                        <a:latin typeface="Cambria Math" panose="02040503050406030204" pitchFamily="18" charset="0"/>
                                      </a:rPr>
                                    </m:ctrlPr>
                                  </m:sSupPr>
                                  <m:e>
                                    <m:r>
                                      <a:rPr lang="en-GB" sz="2400" i="1">
                                        <a:latin typeface="Cambria Math" panose="02040503050406030204" pitchFamily="18" charset="0"/>
                                      </a:rPr>
                                      <m:t>𝑘</m:t>
                                    </m:r>
                                  </m:e>
                                  <m:sup>
                                    <m:r>
                                      <a:rPr lang="en-GB" sz="2400" i="1">
                                        <a:latin typeface="Cambria Math" panose="02040503050406030204" pitchFamily="18" charset="0"/>
                                      </a:rPr>
                                      <m:t>∗</m:t>
                                    </m:r>
                                  </m:sup>
                                </m:sSup>
                              </m:sub>
                            </m:sSub>
                            <m:r>
                              <a:rPr lang="en-GB" sz="2400" i="1">
                                <a:latin typeface="Cambria Math" panose="02040503050406030204" pitchFamily="18" charset="0"/>
                              </a:rPr>
                              <m:t>(</m:t>
                            </m:r>
                            <m:r>
                              <m:rPr>
                                <m:sty m:val="p"/>
                              </m:rPr>
                              <a:rPr lang="en-GB" sz="2400">
                                <a:latin typeface="Cambria Math" panose="02040503050406030204" pitchFamily="18" charset="0"/>
                              </a:rPr>
                              <m:t>Σ</m:t>
                            </m:r>
                            <m:r>
                              <a:rPr lang="en-GB" sz="2400" i="1">
                                <a:latin typeface="Cambria Math" panose="02040503050406030204" pitchFamily="18" charset="0"/>
                              </a:rPr>
                              <m:t>)</m:t>
                            </m:r>
                          </m:den>
                        </m:f>
                        <m:r>
                          <a:rPr lang="en-GB" sz="2400" b="0" i="1" smtClean="0">
                            <a:latin typeface="Cambria Math" panose="02040503050406030204" pitchFamily="18" charset="0"/>
                          </a:rPr>
                          <m:t>,</m:t>
                        </m:r>
                        <m:f>
                          <m:fPr>
                            <m:ctrlPr>
                              <a:rPr lang="en-GB" sz="2400" i="1">
                                <a:latin typeface="Cambria Math" panose="02040503050406030204" pitchFamily="18" charset="0"/>
                              </a:rPr>
                            </m:ctrlPr>
                          </m:fPr>
                          <m:num>
                            <m:sSub>
                              <m:sSubPr>
                                <m:ctrlPr>
                                  <a:rPr lang="en-GB" sz="2400" i="1">
                                    <a:latin typeface="Cambria Math" panose="02040503050406030204" pitchFamily="18" charset="0"/>
                                  </a:rPr>
                                </m:ctrlPr>
                              </m:sSubPr>
                              <m:e>
                                <m:r>
                                  <a:rPr lang="en-GB" sz="2400" i="1">
                                    <a:latin typeface="Cambria Math" panose="02040503050406030204" pitchFamily="18" charset="0"/>
                                  </a:rPr>
                                  <m:t>𝑟</m:t>
                                </m:r>
                              </m:e>
                              <m:sub>
                                <m:r>
                                  <a:rPr lang="en-GB" sz="2400" i="1">
                                    <a:latin typeface="Cambria Math" panose="02040503050406030204" pitchFamily="18" charset="0"/>
                                  </a:rPr>
                                  <m:t>0</m:t>
                                </m:r>
                              </m:sub>
                            </m:sSub>
                            <m:r>
                              <a:rPr lang="en-GB" sz="2400" i="1">
                                <a:latin typeface="Cambria Math" panose="02040503050406030204" pitchFamily="18" charset="0"/>
                              </a:rPr>
                              <m:t>(</m:t>
                            </m:r>
                            <m:r>
                              <m:rPr>
                                <m:sty m:val="p"/>
                              </m:rPr>
                              <a:rPr lang="en-GB" sz="2400">
                                <a:latin typeface="Cambria Math" panose="02040503050406030204" pitchFamily="18" charset="0"/>
                              </a:rPr>
                              <m:t>Σ</m:t>
                            </m:r>
                            <m:r>
                              <a:rPr lang="en-GB" sz="2400" i="1">
                                <a:latin typeface="Cambria Math" panose="02040503050406030204" pitchFamily="18" charset="0"/>
                              </a:rPr>
                              <m:t>)</m:t>
                            </m:r>
                          </m:num>
                          <m:den>
                            <m:r>
                              <a:rPr lang="en-GB" sz="2400" i="1">
                                <a:latin typeface="Cambria Math" panose="02040503050406030204" pitchFamily="18" charset="0"/>
                              </a:rPr>
                              <m:t>𝑛</m:t>
                            </m:r>
                          </m:den>
                        </m:f>
                        <m:r>
                          <a:rPr lang="en-GB" sz="2400" b="0" i="1" smtClean="0">
                            <a:latin typeface="Cambria Math" panose="02040503050406030204" pitchFamily="18" charset="0"/>
                          </a:rPr>
                          <m:t>→0</m:t>
                        </m:r>
                      </m:oMath>
                    </m:oMathPara>
                  </a14:m>
                  <a:endParaRPr lang="en-GB" sz="2400" dirty="0"/>
                </a:p>
              </p:txBody>
            </p:sp>
          </mc:Choice>
          <mc:Fallback xmlns="">
            <p:sp>
              <p:nvSpPr>
                <p:cNvPr id="5" name="TextBox 4">
                  <a:extLst>
                    <a:ext uri="{FF2B5EF4-FFF2-40B4-BE49-F238E27FC236}">
                      <a16:creationId xmlns:a16="http://schemas.microsoft.com/office/drawing/2014/main" id="{06C0ADFA-7BD7-2293-8353-DDB0210A6877}"/>
                    </a:ext>
                  </a:extLst>
                </p:cNvPr>
                <p:cNvSpPr txBox="1">
                  <a:spLocks noRot="1" noChangeAspect="1" noMove="1" noResize="1" noEditPoints="1" noAdjustHandles="1" noChangeArrowheads="1" noChangeShapeType="1" noTextEdit="1"/>
                </p:cNvSpPr>
                <p:nvPr/>
              </p:nvSpPr>
              <p:spPr>
                <a:xfrm>
                  <a:off x="6240655" y="4572570"/>
                  <a:ext cx="2874505" cy="770211"/>
                </a:xfrm>
                <a:prstGeom prst="rect">
                  <a:avLst/>
                </a:prstGeom>
                <a:blipFill>
                  <a:blip r:embed="rId3"/>
                  <a:stretch>
                    <a:fillRect l="-2203" t="-3226" r="-1762" b="-1612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1B6F482-B744-56A3-5D13-1B6EBE406057}"/>
                </a:ext>
              </a:extLst>
            </p:cNvPr>
            <p:cNvSpPr txBox="1"/>
            <p:nvPr/>
          </p:nvSpPr>
          <p:spPr>
            <a:xfrm>
              <a:off x="2566251" y="4757620"/>
              <a:ext cx="3674404" cy="400110"/>
            </a:xfrm>
            <a:prstGeom prst="rect">
              <a:avLst/>
            </a:prstGeom>
            <a:noFill/>
          </p:spPr>
          <p:txBody>
            <a:bodyPr wrap="none" rtlCol="0">
              <a:spAutoFit/>
            </a:bodyPr>
            <a:lstStyle/>
            <a:p>
              <a:r>
                <a:rPr lang="en-US" sz="2000" dirty="0"/>
                <a:t>For benign overfitting, we want</a:t>
              </a:r>
            </a:p>
          </p:txBody>
        </p:sp>
      </p:grpSp>
    </p:spTree>
    <p:extLst>
      <p:ext uri="{BB962C8B-B14F-4D97-AF65-F5344CB8AC3E}">
        <p14:creationId xmlns:p14="http://schemas.microsoft.com/office/powerpoint/2010/main" val="136271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B71DD1-D2C0-79C1-7505-19BBA41FD5E7}"/>
              </a:ext>
            </a:extLst>
          </p:cNvPr>
          <p:cNvSpPr>
            <a:spLocks noGrp="1"/>
          </p:cNvSpPr>
          <p:nvPr>
            <p:ph type="title"/>
          </p:nvPr>
        </p:nvSpPr>
        <p:spPr/>
        <p:txBody>
          <a:bodyPr/>
          <a:lstStyle/>
          <a:p>
            <a:r>
              <a:rPr lang="en-GB" dirty="0"/>
              <a:t>Classical Statistical Learning</a:t>
            </a:r>
          </a:p>
        </p:txBody>
      </p:sp>
      <p:grpSp>
        <p:nvGrpSpPr>
          <p:cNvPr id="14" name="Group 13">
            <a:extLst>
              <a:ext uri="{FF2B5EF4-FFF2-40B4-BE49-F238E27FC236}">
                <a16:creationId xmlns:a16="http://schemas.microsoft.com/office/drawing/2014/main" id="{2AB53D9E-1FDE-803B-768B-8E8ADE71E53A}"/>
              </a:ext>
            </a:extLst>
          </p:cNvPr>
          <p:cNvGrpSpPr/>
          <p:nvPr/>
        </p:nvGrpSpPr>
        <p:grpSpPr>
          <a:xfrm>
            <a:off x="1591942" y="2319770"/>
            <a:ext cx="2141778" cy="1446892"/>
            <a:chOff x="1559859" y="2805953"/>
            <a:chExt cx="2967317" cy="1972235"/>
          </a:xfrm>
        </p:grpSpPr>
        <p:sp>
          <p:nvSpPr>
            <p:cNvPr id="5" name="Rectangle: Rounded Corners 4">
              <a:extLst>
                <a:ext uri="{FF2B5EF4-FFF2-40B4-BE49-F238E27FC236}">
                  <a16:creationId xmlns:a16="http://schemas.microsoft.com/office/drawing/2014/main" id="{ABCB25C3-ABAC-A5CB-8495-51B12575EC47}"/>
                </a:ext>
              </a:extLst>
            </p:cNvPr>
            <p:cNvSpPr/>
            <p:nvPr/>
          </p:nvSpPr>
          <p:spPr>
            <a:xfrm>
              <a:off x="1559859" y="2805953"/>
              <a:ext cx="2967317" cy="197223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A463DF06-9947-C040-AD63-EF11A6F2D4DE}"/>
                </a:ext>
              </a:extLst>
            </p:cNvPr>
            <p:cNvCxnSpPr>
              <a:cxnSpLocks/>
            </p:cNvCxnSpPr>
            <p:nvPr/>
          </p:nvCxnSpPr>
          <p:spPr>
            <a:xfrm>
              <a:off x="1559859" y="3429000"/>
              <a:ext cx="2967317"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B262FF27-DE59-3E9A-FCC6-8097861A4A61}"/>
                </a:ext>
              </a:extLst>
            </p:cNvPr>
            <p:cNvSpPr txBox="1"/>
            <p:nvPr/>
          </p:nvSpPr>
          <p:spPr>
            <a:xfrm>
              <a:off x="2648216" y="2844225"/>
              <a:ext cx="790601" cy="461665"/>
            </a:xfrm>
            <a:prstGeom prst="rect">
              <a:avLst/>
            </a:prstGeom>
            <a:noFill/>
          </p:spPr>
          <p:txBody>
            <a:bodyPr wrap="none" rtlCol="0">
              <a:spAutoFit/>
            </a:bodyPr>
            <a:lstStyle/>
            <a:p>
              <a:pPr algn="ctr"/>
              <a:r>
                <a:rPr lang="en-GB" sz="2400" b="1" dirty="0">
                  <a:latin typeface="Calibri" panose="020F0502020204030204" pitchFamily="34" charset="0"/>
                  <a:cs typeface="Calibri" panose="020F0502020204030204" pitchFamily="34" charset="0"/>
                </a:rPr>
                <a:t>Data</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702D4F2-7CBB-A415-261D-1B3C53D54CC4}"/>
                    </a:ext>
                  </a:extLst>
                </p:cNvPr>
                <p:cNvSpPr txBox="1"/>
                <p:nvPr/>
              </p:nvSpPr>
              <p:spPr>
                <a:xfrm>
                  <a:off x="1876731" y="3593093"/>
                  <a:ext cx="849911" cy="830997"/>
                </a:xfrm>
                <a:prstGeom prst="rect">
                  <a:avLst/>
                </a:prstGeom>
                <a:noFill/>
              </p:spPr>
              <p:txBody>
                <a:bodyPr wrap="none" rtlCol="0">
                  <a:spAutoFit/>
                </a:bodyPr>
                <a:lstStyle/>
                <a:p>
                  <a:pPr algn="ctr"/>
                  <a:r>
                    <a:rPr lang="en-GB" sz="2400" dirty="0">
                      <a:latin typeface="Calibri" panose="020F0502020204030204" pitchFamily="34" charset="0"/>
                      <a:cs typeface="Calibri" panose="020F0502020204030204" pitchFamily="34" charset="0"/>
                    </a:rPr>
                    <a:t>Input</a:t>
                  </a:r>
                  <a:br>
                    <a:rPr lang="en-GB" sz="2400" dirty="0">
                      <a:latin typeface="Calibri" panose="020F0502020204030204" pitchFamily="34" charset="0"/>
                      <a:cs typeface="Calibri" panose="020F0502020204030204" pitchFamily="34" charset="0"/>
                    </a:rPr>
                  </a:b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cs typeface="Calibri" panose="020F0502020204030204" pitchFamily="34" charset="0"/>
                          </a:rPr>
                          <m:t>𝑋</m:t>
                        </m:r>
                      </m:oMath>
                    </m:oMathPara>
                  </a14:m>
                  <a:endParaRPr lang="en-GB" sz="2400" dirty="0">
                    <a:latin typeface="Calibri" panose="020F0502020204030204" pitchFamily="34" charset="0"/>
                    <a:cs typeface="Calibri" panose="020F0502020204030204" pitchFamily="34" charset="0"/>
                  </a:endParaRPr>
                </a:p>
              </p:txBody>
            </p:sp>
          </mc:Choice>
          <mc:Fallback xmlns="">
            <p:sp>
              <p:nvSpPr>
                <p:cNvPr id="10" name="TextBox 9">
                  <a:extLst>
                    <a:ext uri="{FF2B5EF4-FFF2-40B4-BE49-F238E27FC236}">
                      <a16:creationId xmlns:a16="http://schemas.microsoft.com/office/drawing/2014/main" id="{1702D4F2-7CBB-A415-261D-1B3C53D54CC4}"/>
                    </a:ext>
                  </a:extLst>
                </p:cNvPr>
                <p:cNvSpPr txBox="1">
                  <a:spLocks noRot="1" noChangeAspect="1" noMove="1" noResize="1" noEditPoints="1" noAdjustHandles="1" noChangeArrowheads="1" noChangeShapeType="1" noTextEdit="1"/>
                </p:cNvSpPr>
                <p:nvPr/>
              </p:nvSpPr>
              <p:spPr>
                <a:xfrm>
                  <a:off x="1876731" y="3593093"/>
                  <a:ext cx="849911" cy="830997"/>
                </a:xfrm>
                <a:prstGeom prst="rect">
                  <a:avLst/>
                </a:prstGeom>
                <a:blipFill>
                  <a:blip r:embed="rId2"/>
                  <a:stretch>
                    <a:fillRect l="-34000" t="-8000" r="-35000" b="-3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4CB326-3959-9490-07E1-C3C9B1C3CF93}"/>
                    </a:ext>
                  </a:extLst>
                </p:cNvPr>
                <p:cNvSpPr txBox="1"/>
                <p:nvPr/>
              </p:nvSpPr>
              <p:spPr>
                <a:xfrm>
                  <a:off x="3245776" y="3593093"/>
                  <a:ext cx="1079142" cy="830997"/>
                </a:xfrm>
                <a:prstGeom prst="rect">
                  <a:avLst/>
                </a:prstGeom>
                <a:noFill/>
              </p:spPr>
              <p:txBody>
                <a:bodyPr wrap="none" rtlCol="0">
                  <a:spAutoFit/>
                </a:bodyPr>
                <a:lstStyle/>
                <a:p>
                  <a:pPr algn="ctr"/>
                  <a:r>
                    <a:rPr lang="en-GB" sz="2400" dirty="0">
                      <a:latin typeface="Calibri" panose="020F0502020204030204" pitchFamily="34" charset="0"/>
                      <a:cs typeface="Calibri" panose="020F0502020204030204" pitchFamily="34" charset="0"/>
                    </a:rPr>
                    <a:t>Output</a:t>
                  </a:r>
                  <a:br>
                    <a:rPr lang="en-GB" sz="2400" dirty="0">
                      <a:latin typeface="Calibri" panose="020F0502020204030204" pitchFamily="34" charset="0"/>
                      <a:cs typeface="Calibri" panose="020F0502020204030204" pitchFamily="34" charset="0"/>
                    </a:rPr>
                  </a:b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cs typeface="Calibri" panose="020F0502020204030204" pitchFamily="34" charset="0"/>
                          </a:rPr>
                          <m:t>𝑦</m:t>
                        </m:r>
                      </m:oMath>
                    </m:oMathPara>
                  </a14:m>
                  <a:endParaRPr lang="en-GB" sz="2400" dirty="0">
                    <a:latin typeface="Calibri" panose="020F0502020204030204" pitchFamily="34" charset="0"/>
                    <a:cs typeface="Calibri" panose="020F0502020204030204" pitchFamily="34" charset="0"/>
                  </a:endParaRPr>
                </a:p>
              </p:txBody>
            </p:sp>
          </mc:Choice>
          <mc:Fallback xmlns="">
            <p:sp>
              <p:nvSpPr>
                <p:cNvPr id="11" name="TextBox 10">
                  <a:extLst>
                    <a:ext uri="{FF2B5EF4-FFF2-40B4-BE49-F238E27FC236}">
                      <a16:creationId xmlns:a16="http://schemas.microsoft.com/office/drawing/2014/main" id="{E74CB326-3959-9490-07E1-C3C9B1C3CF93}"/>
                    </a:ext>
                  </a:extLst>
                </p:cNvPr>
                <p:cNvSpPr txBox="1">
                  <a:spLocks noRot="1" noChangeAspect="1" noMove="1" noResize="1" noEditPoints="1" noAdjustHandles="1" noChangeArrowheads="1" noChangeShapeType="1" noTextEdit="1"/>
                </p:cNvSpPr>
                <p:nvPr/>
              </p:nvSpPr>
              <p:spPr>
                <a:xfrm>
                  <a:off x="3245776" y="3593093"/>
                  <a:ext cx="1079142" cy="830997"/>
                </a:xfrm>
                <a:prstGeom prst="rect">
                  <a:avLst/>
                </a:prstGeom>
                <a:blipFill>
                  <a:blip r:embed="rId3"/>
                  <a:stretch>
                    <a:fillRect l="-30469" t="-8000" r="-30469" b="-44000"/>
                  </a:stretch>
                </a:blipFill>
              </p:spPr>
              <p:txBody>
                <a:bodyPr/>
                <a:lstStyle/>
                <a:p>
                  <a:r>
                    <a:rPr lang="en-GB">
                      <a:noFill/>
                    </a:rPr>
                    <a:t> </a:t>
                  </a:r>
                </a:p>
              </p:txBody>
            </p:sp>
          </mc:Fallback>
        </mc:AlternateContent>
        <p:cxnSp>
          <p:nvCxnSpPr>
            <p:cNvPr id="13" name="Straight Connector 12">
              <a:extLst>
                <a:ext uri="{FF2B5EF4-FFF2-40B4-BE49-F238E27FC236}">
                  <a16:creationId xmlns:a16="http://schemas.microsoft.com/office/drawing/2014/main" id="{A32C5E39-AB19-2242-45E5-81E99255E6D2}"/>
                </a:ext>
              </a:extLst>
            </p:cNvPr>
            <p:cNvCxnSpPr>
              <a:endCxn id="5" idx="2"/>
            </p:cNvCxnSpPr>
            <p:nvPr/>
          </p:nvCxnSpPr>
          <p:spPr>
            <a:xfrm>
              <a:off x="3043517" y="3429000"/>
              <a:ext cx="1" cy="1349188"/>
            </a:xfrm>
            <a:prstGeom prst="line">
              <a:avLst/>
            </a:prstGeom>
            <a:ln w="25400">
              <a:prstDash val="sysDash"/>
            </a:ln>
          </p:spPr>
          <p:style>
            <a:lnRef idx="1">
              <a:schemeClr val="dk1"/>
            </a:lnRef>
            <a:fillRef idx="0">
              <a:schemeClr val="dk1"/>
            </a:fillRef>
            <a:effectRef idx="0">
              <a:schemeClr val="dk1"/>
            </a:effectRef>
            <a:fontRef idx="minor">
              <a:schemeClr val="tx1"/>
            </a:fontRef>
          </p:style>
        </p:cxnSp>
      </p:grpSp>
      <p:cxnSp>
        <p:nvCxnSpPr>
          <p:cNvPr id="16" name="Straight Arrow Connector 15">
            <a:extLst>
              <a:ext uri="{FF2B5EF4-FFF2-40B4-BE49-F238E27FC236}">
                <a16:creationId xmlns:a16="http://schemas.microsoft.com/office/drawing/2014/main" id="{96C99824-8E1E-5538-A368-FAAC0769AA14}"/>
              </a:ext>
            </a:extLst>
          </p:cNvPr>
          <p:cNvCxnSpPr>
            <a:cxnSpLocks/>
          </p:cNvCxnSpPr>
          <p:nvPr/>
        </p:nvCxnSpPr>
        <p:spPr>
          <a:xfrm flipV="1">
            <a:off x="3801864" y="3132864"/>
            <a:ext cx="1403616" cy="1"/>
          </a:xfrm>
          <a:prstGeom prst="straightConnector1">
            <a:avLst/>
          </a:prstGeom>
          <a:ln w="25400">
            <a:tailEnd type="triangle" w="lg" len="lg"/>
          </a:ln>
        </p:spPr>
        <p:style>
          <a:lnRef idx="1">
            <a:schemeClr val="accent2"/>
          </a:lnRef>
          <a:fillRef idx="0">
            <a:schemeClr val="accent2"/>
          </a:fillRef>
          <a:effectRef idx="0">
            <a:schemeClr val="accent2"/>
          </a:effectRef>
          <a:fontRef idx="minor">
            <a:schemeClr val="tx1"/>
          </a:fontRef>
        </p:style>
      </p:cxnSp>
      <p:sp>
        <p:nvSpPr>
          <p:cNvPr id="18" name="Rectangle: Rounded Corners 17">
            <a:extLst>
              <a:ext uri="{FF2B5EF4-FFF2-40B4-BE49-F238E27FC236}">
                <a16:creationId xmlns:a16="http://schemas.microsoft.com/office/drawing/2014/main" id="{E9133208-76C3-E859-A66F-6674C9C0ADE7}"/>
              </a:ext>
            </a:extLst>
          </p:cNvPr>
          <p:cNvSpPr/>
          <p:nvPr/>
        </p:nvSpPr>
        <p:spPr>
          <a:xfrm>
            <a:off x="5273624" y="2730636"/>
            <a:ext cx="1712898" cy="80445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alibri" panose="020F0502020204030204" pitchFamily="34" charset="0"/>
                <a:cs typeface="Calibri" panose="020F0502020204030204" pitchFamily="34" charset="0"/>
              </a:rPr>
              <a:t>Exploratory Data Analysis</a:t>
            </a:r>
          </a:p>
        </p:txBody>
      </p:sp>
      <p:cxnSp>
        <p:nvCxnSpPr>
          <p:cNvPr id="24" name="Straight Arrow Connector 23">
            <a:extLst>
              <a:ext uri="{FF2B5EF4-FFF2-40B4-BE49-F238E27FC236}">
                <a16:creationId xmlns:a16="http://schemas.microsoft.com/office/drawing/2014/main" id="{E4D1642F-26D1-9E4A-97AD-7A8BC070303F}"/>
              </a:ext>
            </a:extLst>
          </p:cNvPr>
          <p:cNvCxnSpPr>
            <a:cxnSpLocks/>
          </p:cNvCxnSpPr>
          <p:nvPr/>
        </p:nvCxnSpPr>
        <p:spPr>
          <a:xfrm flipV="1">
            <a:off x="7054666" y="3132864"/>
            <a:ext cx="1403616" cy="1"/>
          </a:xfrm>
          <a:prstGeom prst="straightConnector1">
            <a:avLst/>
          </a:prstGeom>
          <a:ln w="25400">
            <a:tailEnd type="triangle" w="lg" len="lg"/>
          </a:ln>
        </p:spPr>
        <p:style>
          <a:lnRef idx="1">
            <a:schemeClr val="accent2"/>
          </a:lnRef>
          <a:fillRef idx="0">
            <a:schemeClr val="accent2"/>
          </a:fillRef>
          <a:effectRef idx="0">
            <a:schemeClr val="accent2"/>
          </a:effectRef>
          <a:fontRef idx="minor">
            <a:schemeClr val="tx1"/>
          </a:fontRef>
        </p:style>
      </p:cxnSp>
      <p:sp>
        <p:nvSpPr>
          <p:cNvPr id="25" name="Rectangle: Rounded Corners 24">
            <a:extLst>
              <a:ext uri="{FF2B5EF4-FFF2-40B4-BE49-F238E27FC236}">
                <a16:creationId xmlns:a16="http://schemas.microsoft.com/office/drawing/2014/main" id="{A6623EC4-C541-DF7B-51FB-2DEDD3D3392B}"/>
              </a:ext>
            </a:extLst>
          </p:cNvPr>
          <p:cNvSpPr/>
          <p:nvPr/>
        </p:nvSpPr>
        <p:spPr>
          <a:xfrm>
            <a:off x="8526426" y="2730636"/>
            <a:ext cx="1712898" cy="80445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alibri" panose="020F0502020204030204" pitchFamily="34" charset="0"/>
                <a:cs typeface="Calibri" panose="020F0502020204030204" pitchFamily="34" charset="0"/>
              </a:rPr>
              <a:t>Feature Extraction</a:t>
            </a:r>
          </a:p>
        </p:txBody>
      </p:sp>
      <p:cxnSp>
        <p:nvCxnSpPr>
          <p:cNvPr id="26" name="Straight Arrow Connector 25">
            <a:extLst>
              <a:ext uri="{FF2B5EF4-FFF2-40B4-BE49-F238E27FC236}">
                <a16:creationId xmlns:a16="http://schemas.microsoft.com/office/drawing/2014/main" id="{989BA59E-BB2D-025A-D064-F5963C387339}"/>
              </a:ext>
            </a:extLst>
          </p:cNvPr>
          <p:cNvCxnSpPr>
            <a:cxnSpLocks/>
          </p:cNvCxnSpPr>
          <p:nvPr/>
        </p:nvCxnSpPr>
        <p:spPr>
          <a:xfrm>
            <a:off x="9412384" y="3600521"/>
            <a:ext cx="0" cy="1044688"/>
          </a:xfrm>
          <a:prstGeom prst="straightConnector1">
            <a:avLst/>
          </a:prstGeom>
          <a:ln w="25400">
            <a:tailEnd type="triangle" w="lg" len="lg"/>
          </a:ln>
        </p:spPr>
        <p:style>
          <a:lnRef idx="1">
            <a:schemeClr val="accent2"/>
          </a:lnRef>
          <a:fillRef idx="0">
            <a:schemeClr val="accent2"/>
          </a:fillRef>
          <a:effectRef idx="0">
            <a:schemeClr val="accent2"/>
          </a:effectRef>
          <a:fontRef idx="minor">
            <a:schemeClr val="tx1"/>
          </a:fontRef>
        </p:style>
      </p:cxnSp>
      <p:sp>
        <p:nvSpPr>
          <p:cNvPr id="28" name="Rectangle: Rounded Corners 27">
            <a:extLst>
              <a:ext uri="{FF2B5EF4-FFF2-40B4-BE49-F238E27FC236}">
                <a16:creationId xmlns:a16="http://schemas.microsoft.com/office/drawing/2014/main" id="{593FB970-8332-FD99-30A3-C56D5DB92E5A}"/>
              </a:ext>
            </a:extLst>
          </p:cNvPr>
          <p:cNvSpPr/>
          <p:nvPr/>
        </p:nvSpPr>
        <p:spPr>
          <a:xfrm>
            <a:off x="8555935" y="4710639"/>
            <a:ext cx="1712898" cy="80445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alibri" panose="020F0502020204030204" pitchFamily="34" charset="0"/>
                <a:cs typeface="Calibri" panose="020F0502020204030204" pitchFamily="34" charset="0"/>
              </a:rPr>
              <a:t>Build &amp; Fit Models</a:t>
            </a:r>
          </a:p>
        </p:txBody>
      </p:sp>
      <p:cxnSp>
        <p:nvCxnSpPr>
          <p:cNvPr id="35" name="Straight Arrow Connector 34">
            <a:extLst>
              <a:ext uri="{FF2B5EF4-FFF2-40B4-BE49-F238E27FC236}">
                <a16:creationId xmlns:a16="http://schemas.microsoft.com/office/drawing/2014/main" id="{5B62F477-EBA4-BAC1-9A32-A378CE9AF548}"/>
              </a:ext>
            </a:extLst>
          </p:cNvPr>
          <p:cNvCxnSpPr>
            <a:cxnSpLocks/>
          </p:cNvCxnSpPr>
          <p:nvPr/>
        </p:nvCxnSpPr>
        <p:spPr>
          <a:xfrm flipV="1">
            <a:off x="7054666" y="5122722"/>
            <a:ext cx="1403616" cy="1"/>
          </a:xfrm>
          <a:prstGeom prst="straightConnector1">
            <a:avLst/>
          </a:prstGeom>
          <a:ln w="25400">
            <a:headEnd type="triangle" w="lg" len="lg"/>
            <a:tailEnd type="none" w="lg" len="lg"/>
          </a:ln>
        </p:spPr>
        <p:style>
          <a:lnRef idx="1">
            <a:schemeClr val="accent2"/>
          </a:lnRef>
          <a:fillRef idx="0">
            <a:schemeClr val="accent2"/>
          </a:fillRef>
          <a:effectRef idx="0">
            <a:schemeClr val="accent2"/>
          </a:effectRef>
          <a:fontRef idx="minor">
            <a:schemeClr val="tx1"/>
          </a:fontRef>
        </p:style>
      </p:cxnSp>
      <p:sp>
        <p:nvSpPr>
          <p:cNvPr id="36" name="Rectangle: Rounded Corners 35">
            <a:extLst>
              <a:ext uri="{FF2B5EF4-FFF2-40B4-BE49-F238E27FC236}">
                <a16:creationId xmlns:a16="http://schemas.microsoft.com/office/drawing/2014/main" id="{88258ED9-D084-DBA2-AFF9-143CEB95AD41}"/>
              </a:ext>
            </a:extLst>
          </p:cNvPr>
          <p:cNvSpPr/>
          <p:nvPr/>
        </p:nvSpPr>
        <p:spPr>
          <a:xfrm>
            <a:off x="5244115" y="4720494"/>
            <a:ext cx="1712898" cy="80445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alibri" panose="020F0502020204030204" pitchFamily="34" charset="0"/>
                <a:cs typeface="Calibri" panose="020F0502020204030204" pitchFamily="34" charset="0"/>
              </a:rPr>
              <a:t>Selection &amp; Validation</a:t>
            </a:r>
          </a:p>
        </p:txBody>
      </p:sp>
      <p:grpSp>
        <p:nvGrpSpPr>
          <p:cNvPr id="37" name="Group 36">
            <a:extLst>
              <a:ext uri="{FF2B5EF4-FFF2-40B4-BE49-F238E27FC236}">
                <a16:creationId xmlns:a16="http://schemas.microsoft.com/office/drawing/2014/main" id="{8C04A551-EF5D-8C7B-541F-FA2EB3EBE5B5}"/>
              </a:ext>
            </a:extLst>
          </p:cNvPr>
          <p:cNvGrpSpPr/>
          <p:nvPr/>
        </p:nvGrpSpPr>
        <p:grpSpPr>
          <a:xfrm>
            <a:off x="1591941" y="4386165"/>
            <a:ext cx="2141778" cy="1446892"/>
            <a:chOff x="1559859" y="2805953"/>
            <a:chExt cx="2967317" cy="1972235"/>
          </a:xfrm>
          <a:solidFill>
            <a:schemeClr val="accent6">
              <a:lumMod val="40000"/>
              <a:lumOff val="60000"/>
            </a:schemeClr>
          </a:solidFill>
        </p:grpSpPr>
        <p:sp>
          <p:nvSpPr>
            <p:cNvPr id="38" name="Rectangle: Rounded Corners 37">
              <a:extLst>
                <a:ext uri="{FF2B5EF4-FFF2-40B4-BE49-F238E27FC236}">
                  <a16:creationId xmlns:a16="http://schemas.microsoft.com/office/drawing/2014/main" id="{D1B7471D-B4C9-1567-823E-318F32854B6C}"/>
                </a:ext>
              </a:extLst>
            </p:cNvPr>
            <p:cNvSpPr/>
            <p:nvPr/>
          </p:nvSpPr>
          <p:spPr>
            <a:xfrm>
              <a:off x="1559859" y="2805953"/>
              <a:ext cx="2967317" cy="1972235"/>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A75BD63-1EE2-5550-6E3C-52C2C9F7CB0E}"/>
                    </a:ext>
                  </a:extLst>
                </p:cNvPr>
                <p:cNvSpPr txBox="1"/>
                <p:nvPr/>
              </p:nvSpPr>
              <p:spPr>
                <a:xfrm>
                  <a:off x="2172714" y="2844226"/>
                  <a:ext cx="1741609" cy="629288"/>
                </a:xfrm>
                <a:prstGeom prst="rect">
                  <a:avLst/>
                </a:prstGeom>
                <a:grpFill/>
              </p:spPr>
              <p:txBody>
                <a:bodyPr wrap="none" rtlCol="0">
                  <a:spAutoFit/>
                </a:bodyPr>
                <a:lstStyle/>
                <a:p>
                  <a:pPr algn="ctr"/>
                  <a:r>
                    <a:rPr lang="en-GB" sz="2400" b="1" dirty="0">
                      <a:latin typeface="Calibri" panose="020F0502020204030204" pitchFamily="34" charset="0"/>
                      <a:cs typeface="Calibri" panose="020F0502020204030204" pitchFamily="34" charset="0"/>
                    </a:rPr>
                    <a:t>Model </a:t>
                  </a:r>
                  <a14:m>
                    <m:oMath xmlns:m="http://schemas.openxmlformats.org/officeDocument/2006/math">
                      <m:r>
                        <a:rPr lang="en-GB" sz="2400" b="0" i="1" smtClean="0">
                          <a:latin typeface="Cambria Math" panose="02040503050406030204" pitchFamily="18" charset="0"/>
                          <a:cs typeface="Calibri" panose="020F0502020204030204" pitchFamily="34" charset="0"/>
                        </a:rPr>
                        <m:t>𝑓</m:t>
                      </m:r>
                    </m:oMath>
                  </a14:m>
                  <a:endParaRPr lang="en-GB" sz="2400" dirty="0">
                    <a:latin typeface="Calibri" panose="020F0502020204030204" pitchFamily="34" charset="0"/>
                    <a:cs typeface="Calibri" panose="020F0502020204030204" pitchFamily="34" charset="0"/>
                  </a:endParaRPr>
                </a:p>
              </p:txBody>
            </p:sp>
          </mc:Choice>
          <mc:Fallback xmlns="">
            <p:sp>
              <p:nvSpPr>
                <p:cNvPr id="40" name="TextBox 39">
                  <a:extLst>
                    <a:ext uri="{FF2B5EF4-FFF2-40B4-BE49-F238E27FC236}">
                      <a16:creationId xmlns:a16="http://schemas.microsoft.com/office/drawing/2014/main" id="{2A75BD63-1EE2-5550-6E3C-52C2C9F7CB0E}"/>
                    </a:ext>
                  </a:extLst>
                </p:cNvPr>
                <p:cNvSpPr txBox="1">
                  <a:spLocks noRot="1" noChangeAspect="1" noMove="1" noResize="1" noEditPoints="1" noAdjustHandles="1" noChangeArrowheads="1" noChangeShapeType="1" noTextEdit="1"/>
                </p:cNvSpPr>
                <p:nvPr/>
              </p:nvSpPr>
              <p:spPr>
                <a:xfrm>
                  <a:off x="2172714" y="2844226"/>
                  <a:ext cx="1741609" cy="629288"/>
                </a:xfrm>
                <a:prstGeom prst="rect">
                  <a:avLst/>
                </a:prstGeom>
                <a:blipFill>
                  <a:blip r:embed="rId4"/>
                  <a:stretch>
                    <a:fillRect l="-7767" t="-10526" r="-2427" b="-28947"/>
                  </a:stretch>
                </a:blipFill>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95B4D336-8B0E-F308-42E4-F20226C98508}"/>
                </a:ext>
              </a:extLst>
            </p:cNvPr>
            <p:cNvCxnSpPr>
              <a:cxnSpLocks/>
            </p:cNvCxnSpPr>
            <p:nvPr/>
          </p:nvCxnSpPr>
          <p:spPr>
            <a:xfrm>
              <a:off x="1559859" y="3429000"/>
              <a:ext cx="2967317" cy="0"/>
            </a:xfrm>
            <a:prstGeom prst="line">
              <a:avLst/>
            </a:prstGeom>
            <a:grpFill/>
            <a:ln w="254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A93DC78-F9E5-F975-BCBA-93DBAF6F8661}"/>
                    </a:ext>
                  </a:extLst>
                </p:cNvPr>
                <p:cNvSpPr txBox="1"/>
                <p:nvPr/>
              </p:nvSpPr>
              <p:spPr>
                <a:xfrm>
                  <a:off x="1876731" y="3593093"/>
                  <a:ext cx="849911" cy="830997"/>
                </a:xfrm>
                <a:prstGeom prst="rect">
                  <a:avLst/>
                </a:prstGeom>
                <a:grpFill/>
              </p:spPr>
              <p:txBody>
                <a:bodyPr wrap="none" rtlCol="0">
                  <a:spAutoFit/>
                </a:bodyPr>
                <a:lstStyle/>
                <a:p>
                  <a:pPr algn="ctr"/>
                  <a:r>
                    <a:rPr lang="en-GB" sz="2400" dirty="0">
                      <a:latin typeface="Calibri" panose="020F0502020204030204" pitchFamily="34" charset="0"/>
                      <a:cs typeface="Calibri" panose="020F0502020204030204" pitchFamily="34" charset="0"/>
                    </a:rPr>
                    <a:t>Input</a:t>
                  </a:r>
                  <a:br>
                    <a:rPr lang="en-GB" sz="2400" dirty="0">
                      <a:latin typeface="Calibri" panose="020F0502020204030204" pitchFamily="34" charset="0"/>
                      <a:cs typeface="Calibri" panose="020F0502020204030204" pitchFamily="34" charset="0"/>
                    </a:rPr>
                  </a:b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cs typeface="Calibri" panose="020F0502020204030204" pitchFamily="34" charset="0"/>
                          </a:rPr>
                          <m:t>𝑋</m:t>
                        </m:r>
                      </m:oMath>
                    </m:oMathPara>
                  </a14:m>
                  <a:endParaRPr lang="en-GB" sz="2400" dirty="0">
                    <a:latin typeface="Calibri" panose="020F0502020204030204" pitchFamily="34" charset="0"/>
                    <a:cs typeface="Calibri" panose="020F0502020204030204" pitchFamily="34" charset="0"/>
                  </a:endParaRPr>
                </a:p>
              </p:txBody>
            </p:sp>
          </mc:Choice>
          <mc:Fallback xmlns="">
            <p:sp>
              <p:nvSpPr>
                <p:cNvPr id="41" name="TextBox 40">
                  <a:extLst>
                    <a:ext uri="{FF2B5EF4-FFF2-40B4-BE49-F238E27FC236}">
                      <a16:creationId xmlns:a16="http://schemas.microsoft.com/office/drawing/2014/main" id="{1A93DC78-F9E5-F975-BCBA-93DBAF6F8661}"/>
                    </a:ext>
                  </a:extLst>
                </p:cNvPr>
                <p:cNvSpPr txBox="1">
                  <a:spLocks noRot="1" noChangeAspect="1" noMove="1" noResize="1" noEditPoints="1" noAdjustHandles="1" noChangeArrowheads="1" noChangeShapeType="1" noTextEdit="1"/>
                </p:cNvSpPr>
                <p:nvPr/>
              </p:nvSpPr>
              <p:spPr>
                <a:xfrm>
                  <a:off x="1876731" y="3593093"/>
                  <a:ext cx="849911" cy="830997"/>
                </a:xfrm>
                <a:prstGeom prst="rect">
                  <a:avLst/>
                </a:prstGeom>
                <a:blipFill>
                  <a:blip r:embed="rId5"/>
                  <a:stretch>
                    <a:fillRect l="-34000" t="-8000" r="-35000" b="-3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3B06E78-9321-5279-4AF3-29D342AA27AB}"/>
                    </a:ext>
                  </a:extLst>
                </p:cNvPr>
                <p:cNvSpPr txBox="1"/>
                <p:nvPr/>
              </p:nvSpPr>
              <p:spPr>
                <a:xfrm>
                  <a:off x="3245776" y="3593093"/>
                  <a:ext cx="1079142" cy="830997"/>
                </a:xfrm>
                <a:prstGeom prst="rect">
                  <a:avLst/>
                </a:prstGeom>
                <a:grpFill/>
              </p:spPr>
              <p:txBody>
                <a:bodyPr wrap="none" rtlCol="0">
                  <a:spAutoFit/>
                </a:bodyPr>
                <a:lstStyle/>
                <a:p>
                  <a:pPr algn="ctr"/>
                  <a:r>
                    <a:rPr lang="en-GB" sz="2400" dirty="0">
                      <a:latin typeface="Calibri" panose="020F0502020204030204" pitchFamily="34" charset="0"/>
                      <a:cs typeface="Calibri" panose="020F0502020204030204" pitchFamily="34" charset="0"/>
                    </a:rPr>
                    <a:t>Output</a:t>
                  </a:r>
                  <a:br>
                    <a:rPr lang="en-GB" sz="2400" dirty="0">
                      <a:latin typeface="Calibri" panose="020F0502020204030204" pitchFamily="34" charset="0"/>
                      <a:cs typeface="Calibri" panose="020F0502020204030204" pitchFamily="34" charset="0"/>
                    </a:rPr>
                  </a:b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cs typeface="Calibri" panose="020F0502020204030204" pitchFamily="34" charset="0"/>
                          </a:rPr>
                          <m:t>𝑦</m:t>
                        </m:r>
                      </m:oMath>
                    </m:oMathPara>
                  </a14:m>
                  <a:endParaRPr lang="en-GB" sz="2400" dirty="0">
                    <a:latin typeface="Calibri" panose="020F0502020204030204" pitchFamily="34" charset="0"/>
                    <a:cs typeface="Calibri" panose="020F0502020204030204" pitchFamily="34" charset="0"/>
                  </a:endParaRPr>
                </a:p>
              </p:txBody>
            </p:sp>
          </mc:Choice>
          <mc:Fallback xmlns="">
            <p:sp>
              <p:nvSpPr>
                <p:cNvPr id="42" name="TextBox 41">
                  <a:extLst>
                    <a:ext uri="{FF2B5EF4-FFF2-40B4-BE49-F238E27FC236}">
                      <a16:creationId xmlns:a16="http://schemas.microsoft.com/office/drawing/2014/main" id="{93B06E78-9321-5279-4AF3-29D342AA27AB}"/>
                    </a:ext>
                  </a:extLst>
                </p:cNvPr>
                <p:cNvSpPr txBox="1">
                  <a:spLocks noRot="1" noChangeAspect="1" noMove="1" noResize="1" noEditPoints="1" noAdjustHandles="1" noChangeArrowheads="1" noChangeShapeType="1" noTextEdit="1"/>
                </p:cNvSpPr>
                <p:nvPr/>
              </p:nvSpPr>
              <p:spPr>
                <a:xfrm>
                  <a:off x="3245776" y="3593093"/>
                  <a:ext cx="1079142" cy="830997"/>
                </a:xfrm>
                <a:prstGeom prst="rect">
                  <a:avLst/>
                </a:prstGeom>
                <a:blipFill>
                  <a:blip r:embed="rId6"/>
                  <a:stretch>
                    <a:fillRect l="-30469" t="-8000" r="-30469" b="-44000"/>
                  </a:stretch>
                </a:blipFill>
              </p:spPr>
              <p:txBody>
                <a:bodyPr/>
                <a:lstStyle/>
                <a:p>
                  <a:r>
                    <a:rPr lang="en-GB">
                      <a:noFill/>
                    </a:rPr>
                    <a:t> </a:t>
                  </a:r>
                </a:p>
              </p:txBody>
            </p:sp>
          </mc:Fallback>
        </mc:AlternateContent>
        <p:cxnSp>
          <p:nvCxnSpPr>
            <p:cNvPr id="43" name="Straight Connector 42">
              <a:extLst>
                <a:ext uri="{FF2B5EF4-FFF2-40B4-BE49-F238E27FC236}">
                  <a16:creationId xmlns:a16="http://schemas.microsoft.com/office/drawing/2014/main" id="{2F704B9F-3B36-4F52-FF55-A22EA182CEF6}"/>
                </a:ext>
              </a:extLst>
            </p:cNvPr>
            <p:cNvCxnSpPr>
              <a:endCxn id="38" idx="2"/>
            </p:cNvCxnSpPr>
            <p:nvPr/>
          </p:nvCxnSpPr>
          <p:spPr>
            <a:xfrm>
              <a:off x="3043517" y="3429000"/>
              <a:ext cx="1" cy="1349188"/>
            </a:xfrm>
            <a:prstGeom prst="line">
              <a:avLst/>
            </a:prstGeom>
            <a:grpFill/>
            <a:ln w="25400">
              <a:prstDash val="sysDash"/>
            </a:ln>
          </p:spPr>
          <p:style>
            <a:lnRef idx="1">
              <a:schemeClr val="dk1"/>
            </a:lnRef>
            <a:fillRef idx="0">
              <a:schemeClr val="dk1"/>
            </a:fillRef>
            <a:effectRef idx="0">
              <a:schemeClr val="dk1"/>
            </a:effectRef>
            <a:fontRef idx="minor">
              <a:schemeClr val="tx1"/>
            </a:fontRef>
          </p:style>
        </p:cxnSp>
      </p:grpSp>
      <p:cxnSp>
        <p:nvCxnSpPr>
          <p:cNvPr id="44" name="Straight Arrow Connector 43">
            <a:extLst>
              <a:ext uri="{FF2B5EF4-FFF2-40B4-BE49-F238E27FC236}">
                <a16:creationId xmlns:a16="http://schemas.microsoft.com/office/drawing/2014/main" id="{73CC9DA2-F82F-0DC7-C363-7FF73FDC936E}"/>
              </a:ext>
            </a:extLst>
          </p:cNvPr>
          <p:cNvCxnSpPr>
            <a:cxnSpLocks/>
          </p:cNvCxnSpPr>
          <p:nvPr/>
        </p:nvCxnSpPr>
        <p:spPr>
          <a:xfrm flipV="1">
            <a:off x="3744686" y="5122721"/>
            <a:ext cx="1403616" cy="1"/>
          </a:xfrm>
          <a:prstGeom prst="straightConnector1">
            <a:avLst/>
          </a:prstGeom>
          <a:ln w="25400">
            <a:headEnd type="triangle" w="lg" len="lg"/>
            <a:tailEnd type="none" w="lg" len="lg"/>
          </a:ln>
        </p:spPr>
        <p:style>
          <a:lnRef idx="1">
            <a:schemeClr val="accent2"/>
          </a:lnRef>
          <a:fillRef idx="0">
            <a:schemeClr val="accent2"/>
          </a:fillRef>
          <a:effectRef idx="0">
            <a:schemeClr val="accent2"/>
          </a:effectRef>
          <a:fontRef idx="minor">
            <a:schemeClr val="tx1"/>
          </a:fontRef>
        </p:style>
      </p:cxnSp>
      <p:pic>
        <p:nvPicPr>
          <p:cNvPr id="46" name="Picture 45" descr="A book cover with text&#10;&#10;AI-generated content may be incorrect.">
            <a:extLst>
              <a:ext uri="{FF2B5EF4-FFF2-40B4-BE49-F238E27FC236}">
                <a16:creationId xmlns:a16="http://schemas.microsoft.com/office/drawing/2014/main" id="{F1C3F82A-1252-E5FF-1266-75685202BF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9850" y="278120"/>
            <a:ext cx="1480455" cy="2291727"/>
          </a:xfrm>
          <a:prstGeom prst="rect">
            <a:avLst/>
          </a:prstGeom>
        </p:spPr>
      </p:pic>
      <p:pic>
        <p:nvPicPr>
          <p:cNvPr id="48" name="Picture 47" descr="A book cover of statistical interference&#10;&#10;AI-generated content may be incorrect.">
            <a:extLst>
              <a:ext uri="{FF2B5EF4-FFF2-40B4-BE49-F238E27FC236}">
                <a16:creationId xmlns:a16="http://schemas.microsoft.com/office/drawing/2014/main" id="{2DB0A91D-9ABA-1B21-AEB1-F562AA59A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0305" y="278120"/>
            <a:ext cx="1528581" cy="2291727"/>
          </a:xfrm>
          <a:prstGeom prst="rect">
            <a:avLst/>
          </a:prstGeom>
        </p:spPr>
      </p:pic>
    </p:spTree>
    <p:extLst>
      <p:ext uri="{BB962C8B-B14F-4D97-AF65-F5344CB8AC3E}">
        <p14:creationId xmlns:p14="http://schemas.microsoft.com/office/powerpoint/2010/main" val="4788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P spid="28" grpId="0" animBg="1"/>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5B82D-A486-6B8D-E5E0-F10D55FC188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D7ED033-6855-45DE-FDAE-47478F437F44}"/>
              </a:ext>
            </a:extLst>
          </p:cNvPr>
          <p:cNvSpPr txBox="1">
            <a:spLocks/>
          </p:cNvSpPr>
          <p:nvPr/>
        </p:nvSpPr>
        <p:spPr>
          <a:xfrm>
            <a:off x="783773" y="475867"/>
            <a:ext cx="6499530" cy="1224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eaLnBrk="1" hangingPunct="1">
              <a:lnSpc>
                <a:spcPct val="96388"/>
              </a:lnSpc>
              <a:spcBef>
                <a:spcPts val="1000"/>
              </a:spcBef>
              <a:spcAft>
                <a:spcPts val="0"/>
              </a:spcAft>
              <a:buClr>
                <a:srgbClr val="B5121B"/>
              </a:buClr>
              <a:buSzPts val="3600"/>
              <a:buFont typeface="Calibri"/>
              <a:buNone/>
              <a:defRPr sz="4800" b="0" i="0" u="none" strike="noStrike" cap="none">
                <a:solidFill>
                  <a:srgbClr val="B5121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Benign Overfitting in Linear Regression</a:t>
            </a:r>
          </a:p>
        </p:txBody>
      </p:sp>
      <p:pic>
        <p:nvPicPr>
          <p:cNvPr id="10" name="Picture 9" descr="A page of a math problem&#10;&#10;AI-generated content may be incorrect.">
            <a:extLst>
              <a:ext uri="{FF2B5EF4-FFF2-40B4-BE49-F238E27FC236}">
                <a16:creationId xmlns:a16="http://schemas.microsoft.com/office/drawing/2014/main" id="{B98AA992-E12E-B42F-68D8-E951A41F9280}"/>
              </a:ext>
            </a:extLst>
          </p:cNvPr>
          <p:cNvPicPr>
            <a:picLocks noChangeAspect="1"/>
          </p:cNvPicPr>
          <p:nvPr/>
        </p:nvPicPr>
        <p:blipFill>
          <a:blip r:embed="rId2">
            <a:extLst>
              <a:ext uri="{28A0092B-C50C-407E-A947-70E740481C1C}">
                <a14:useLocalDpi xmlns:a14="http://schemas.microsoft.com/office/drawing/2010/main" val="0"/>
              </a:ext>
            </a:extLst>
          </a:blip>
          <a:srcRect l="5632" t="16288" b="40054"/>
          <a:stretch>
            <a:fillRect/>
          </a:stretch>
        </p:blipFill>
        <p:spPr>
          <a:xfrm>
            <a:off x="2428653" y="2200468"/>
            <a:ext cx="7334693" cy="2052084"/>
          </a:xfrm>
          <a:prstGeom prst="rect">
            <a:avLst/>
          </a:prstGeom>
        </p:spPr>
      </p:pic>
      <p:pic>
        <p:nvPicPr>
          <p:cNvPr id="5" name="Picture 4" descr="A page of a math problem&#10;&#10;AI-generated content may be incorrect.">
            <a:extLst>
              <a:ext uri="{FF2B5EF4-FFF2-40B4-BE49-F238E27FC236}">
                <a16:creationId xmlns:a16="http://schemas.microsoft.com/office/drawing/2014/main" id="{5D383563-6C21-EF39-4AD9-779DDBBDB817}"/>
              </a:ext>
            </a:extLst>
          </p:cNvPr>
          <p:cNvPicPr>
            <a:picLocks noChangeAspect="1"/>
          </p:cNvPicPr>
          <p:nvPr/>
        </p:nvPicPr>
        <p:blipFill>
          <a:blip r:embed="rId2">
            <a:extLst>
              <a:ext uri="{28A0092B-C50C-407E-A947-70E740481C1C}">
                <a14:useLocalDpi xmlns:a14="http://schemas.microsoft.com/office/drawing/2010/main" val="0"/>
              </a:ext>
            </a:extLst>
          </a:blip>
          <a:srcRect t="71859"/>
          <a:stretch>
            <a:fillRect/>
          </a:stretch>
        </p:blipFill>
        <p:spPr>
          <a:xfrm>
            <a:off x="2209800" y="4752753"/>
            <a:ext cx="7772400" cy="1322696"/>
          </a:xfrm>
          <a:prstGeom prst="rect">
            <a:avLst/>
          </a:prstGeom>
        </p:spPr>
      </p:pic>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FDC45EFA-A1BE-596C-09CA-C9A471146351}"/>
                  </a:ext>
                </a:extLst>
              </p14:cNvPr>
              <p14:cNvContentPartPr/>
              <p14:nvPr/>
            </p14:nvContentPartPr>
            <p14:xfrm>
              <a:off x="4316157" y="5009651"/>
              <a:ext cx="5616720" cy="93600"/>
            </p14:xfrm>
          </p:contentPart>
        </mc:Choice>
        <mc:Fallback>
          <p:pic>
            <p:nvPicPr>
              <p:cNvPr id="7" name="Ink 6">
                <a:extLst>
                  <a:ext uri="{FF2B5EF4-FFF2-40B4-BE49-F238E27FC236}">
                    <a16:creationId xmlns:a16="http://schemas.microsoft.com/office/drawing/2014/main" id="{FDC45EFA-A1BE-596C-09CA-C9A471146351}"/>
                  </a:ext>
                </a:extLst>
              </p:cNvPr>
              <p:cNvPicPr/>
              <p:nvPr/>
            </p:nvPicPr>
            <p:blipFill>
              <a:blip r:embed="rId4"/>
              <a:stretch>
                <a:fillRect/>
              </a:stretch>
            </p:blipFill>
            <p:spPr>
              <a:xfrm>
                <a:off x="4262157" y="4902011"/>
                <a:ext cx="5724360" cy="3092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D1889961-E847-6B72-912A-37BAFF81B73C}"/>
                  </a:ext>
                </a:extLst>
              </p14:cNvPr>
              <p14:cNvContentPartPr/>
              <p14:nvPr/>
            </p14:nvContentPartPr>
            <p14:xfrm>
              <a:off x="2324277" y="5285411"/>
              <a:ext cx="1776960" cy="44280"/>
            </p14:xfrm>
          </p:contentPart>
        </mc:Choice>
        <mc:Fallback>
          <p:pic>
            <p:nvPicPr>
              <p:cNvPr id="8" name="Ink 7">
                <a:extLst>
                  <a:ext uri="{FF2B5EF4-FFF2-40B4-BE49-F238E27FC236}">
                    <a16:creationId xmlns:a16="http://schemas.microsoft.com/office/drawing/2014/main" id="{D1889961-E847-6B72-912A-37BAFF81B73C}"/>
                  </a:ext>
                </a:extLst>
              </p:cNvPr>
              <p:cNvPicPr/>
              <p:nvPr/>
            </p:nvPicPr>
            <p:blipFill>
              <a:blip r:embed="rId6"/>
              <a:stretch>
                <a:fillRect/>
              </a:stretch>
            </p:blipFill>
            <p:spPr>
              <a:xfrm>
                <a:off x="2270277" y="5177411"/>
                <a:ext cx="1884600" cy="2599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57C81A84-E61A-392F-51A6-5DAF4284FD07}"/>
                  </a:ext>
                </a:extLst>
              </p14:cNvPr>
              <p14:cNvContentPartPr/>
              <p14:nvPr/>
            </p14:nvContentPartPr>
            <p14:xfrm>
              <a:off x="5420277" y="5503571"/>
              <a:ext cx="4505400" cy="55800"/>
            </p14:xfrm>
          </p:contentPart>
        </mc:Choice>
        <mc:Fallback>
          <p:pic>
            <p:nvPicPr>
              <p:cNvPr id="9" name="Ink 8">
                <a:extLst>
                  <a:ext uri="{FF2B5EF4-FFF2-40B4-BE49-F238E27FC236}">
                    <a16:creationId xmlns:a16="http://schemas.microsoft.com/office/drawing/2014/main" id="{57C81A84-E61A-392F-51A6-5DAF4284FD07}"/>
                  </a:ext>
                </a:extLst>
              </p:cNvPr>
              <p:cNvPicPr/>
              <p:nvPr/>
            </p:nvPicPr>
            <p:blipFill>
              <a:blip r:embed="rId8"/>
              <a:stretch>
                <a:fillRect/>
              </a:stretch>
            </p:blipFill>
            <p:spPr>
              <a:xfrm>
                <a:off x="5366637" y="5395571"/>
                <a:ext cx="4613040" cy="2714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CEEE31F4-03C9-BC29-DB58-83861F79014C}"/>
                  </a:ext>
                </a:extLst>
              </p14:cNvPr>
              <p14:cNvContentPartPr/>
              <p14:nvPr/>
            </p14:nvContentPartPr>
            <p14:xfrm>
              <a:off x="2303037" y="5675651"/>
              <a:ext cx="7647480" cy="124920"/>
            </p14:xfrm>
          </p:contentPart>
        </mc:Choice>
        <mc:Fallback>
          <p:pic>
            <p:nvPicPr>
              <p:cNvPr id="11" name="Ink 10">
                <a:extLst>
                  <a:ext uri="{FF2B5EF4-FFF2-40B4-BE49-F238E27FC236}">
                    <a16:creationId xmlns:a16="http://schemas.microsoft.com/office/drawing/2014/main" id="{CEEE31F4-03C9-BC29-DB58-83861F79014C}"/>
                  </a:ext>
                </a:extLst>
              </p:cNvPr>
              <p:cNvPicPr/>
              <p:nvPr/>
            </p:nvPicPr>
            <p:blipFill>
              <a:blip r:embed="rId10"/>
              <a:stretch>
                <a:fillRect/>
              </a:stretch>
            </p:blipFill>
            <p:spPr>
              <a:xfrm>
                <a:off x="2249037" y="5568011"/>
                <a:ext cx="7755120" cy="3405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Ink 13">
                <a:extLst>
                  <a:ext uri="{FF2B5EF4-FFF2-40B4-BE49-F238E27FC236}">
                    <a16:creationId xmlns:a16="http://schemas.microsoft.com/office/drawing/2014/main" id="{0C74BCA2-5FA7-782C-A0E4-0FAA3FBA1CC5}"/>
                  </a:ext>
                </a:extLst>
              </p14:cNvPr>
              <p14:cNvContentPartPr/>
              <p14:nvPr/>
            </p14:nvContentPartPr>
            <p14:xfrm>
              <a:off x="2310597" y="5916851"/>
              <a:ext cx="6037200" cy="97920"/>
            </p14:xfrm>
          </p:contentPart>
        </mc:Choice>
        <mc:Fallback>
          <p:pic>
            <p:nvPicPr>
              <p:cNvPr id="14" name="Ink 13">
                <a:extLst>
                  <a:ext uri="{FF2B5EF4-FFF2-40B4-BE49-F238E27FC236}">
                    <a16:creationId xmlns:a16="http://schemas.microsoft.com/office/drawing/2014/main" id="{0C74BCA2-5FA7-782C-A0E4-0FAA3FBA1CC5}"/>
                  </a:ext>
                </a:extLst>
              </p:cNvPr>
              <p:cNvPicPr/>
              <p:nvPr/>
            </p:nvPicPr>
            <p:blipFill>
              <a:blip r:embed="rId12"/>
              <a:stretch>
                <a:fillRect/>
              </a:stretch>
            </p:blipFill>
            <p:spPr>
              <a:xfrm>
                <a:off x="2256597" y="5809211"/>
                <a:ext cx="6144840" cy="313560"/>
              </a:xfrm>
              <a:prstGeom prst="rect">
                <a:avLst/>
              </a:prstGeom>
            </p:spPr>
          </p:pic>
        </mc:Fallback>
      </mc:AlternateContent>
    </p:spTree>
    <p:extLst>
      <p:ext uri="{BB962C8B-B14F-4D97-AF65-F5344CB8AC3E}">
        <p14:creationId xmlns:p14="http://schemas.microsoft.com/office/powerpoint/2010/main" val="2968474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317765-4EC6-BBC5-68D1-052F956128B4}"/>
              </a:ext>
            </a:extLst>
          </p:cNvPr>
          <p:cNvSpPr>
            <a:spLocks noGrp="1"/>
          </p:cNvSpPr>
          <p:nvPr>
            <p:ph type="body" idx="1"/>
          </p:nvPr>
        </p:nvSpPr>
        <p:spPr/>
        <p:txBody>
          <a:bodyPr/>
          <a:lstStyle/>
          <a:p>
            <a:r>
              <a:rPr lang="en-US" dirty="0"/>
              <a:t>How do covariance eigenvalue properties translate to data properties? </a:t>
            </a:r>
          </a:p>
          <a:p>
            <a:r>
              <a:rPr lang="en-US" dirty="0"/>
              <a:t>Is data noise essential in practice? </a:t>
            </a:r>
          </a:p>
          <a:p>
            <a:r>
              <a:rPr lang="en-US" dirty="0"/>
              <a:t>How well do these results extrapolate beyond linear regression?</a:t>
            </a:r>
          </a:p>
        </p:txBody>
      </p:sp>
      <p:sp>
        <p:nvSpPr>
          <p:cNvPr id="4" name="Title 1">
            <a:extLst>
              <a:ext uri="{FF2B5EF4-FFF2-40B4-BE49-F238E27FC236}">
                <a16:creationId xmlns:a16="http://schemas.microsoft.com/office/drawing/2014/main" id="{D7675548-587D-BC18-6274-C73BEBB91725}"/>
              </a:ext>
            </a:extLst>
          </p:cNvPr>
          <p:cNvSpPr txBox="1">
            <a:spLocks/>
          </p:cNvSpPr>
          <p:nvPr/>
        </p:nvSpPr>
        <p:spPr>
          <a:xfrm>
            <a:off x="783773" y="475867"/>
            <a:ext cx="6499530" cy="1224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eaLnBrk="1" hangingPunct="1">
              <a:lnSpc>
                <a:spcPct val="96388"/>
              </a:lnSpc>
              <a:spcBef>
                <a:spcPts val="1000"/>
              </a:spcBef>
              <a:spcAft>
                <a:spcPts val="0"/>
              </a:spcAft>
              <a:buClr>
                <a:srgbClr val="B5121B"/>
              </a:buClr>
              <a:buSzPts val="3600"/>
              <a:buFont typeface="Calibri"/>
              <a:buNone/>
              <a:defRPr sz="4800" b="0" i="0" u="none" strike="noStrike" cap="none">
                <a:solidFill>
                  <a:srgbClr val="B5121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Benign Overfitting in Linear Regression</a:t>
            </a:r>
          </a:p>
        </p:txBody>
      </p:sp>
    </p:spTree>
    <p:extLst>
      <p:ext uri="{BB962C8B-B14F-4D97-AF65-F5344CB8AC3E}">
        <p14:creationId xmlns:p14="http://schemas.microsoft.com/office/powerpoint/2010/main" val="2246468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40093-3D94-0E56-8577-7BE1A1B3426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A89CA2A-064B-DAD1-1571-613D9BD4EA80}"/>
              </a:ext>
            </a:extLst>
          </p:cNvPr>
          <p:cNvSpPr>
            <a:spLocks noGrp="1"/>
          </p:cNvSpPr>
          <p:nvPr>
            <p:ph type="body" idx="1"/>
          </p:nvPr>
        </p:nvSpPr>
        <p:spPr/>
        <p:txBody>
          <a:bodyPr>
            <a:normAutofit lnSpcReduction="10000"/>
          </a:bodyPr>
          <a:lstStyle/>
          <a:p>
            <a:r>
              <a:rPr lang="en-US" sz="2800" dirty="0">
                <a:solidFill>
                  <a:schemeClr val="tx1"/>
                </a:solidFill>
              </a:rPr>
              <a:t>Train till interpolation (zero train loss) is not always improving performance … sometimes early stopping in training is desirable. </a:t>
            </a:r>
          </a:p>
          <a:p>
            <a:pPr marL="84665" indent="0">
              <a:buNone/>
            </a:pPr>
            <a:endParaRPr lang="en-US" sz="2800" dirty="0">
              <a:solidFill>
                <a:schemeClr val="tx1"/>
              </a:solidFill>
            </a:endParaRPr>
          </a:p>
          <a:p>
            <a:r>
              <a:rPr lang="en-US" sz="2800" dirty="0">
                <a:solidFill>
                  <a:schemeClr val="tx1"/>
                </a:solidFill>
              </a:rPr>
              <a:t>The optimizer choice seems to make a difference – implicit regularization.</a:t>
            </a:r>
          </a:p>
          <a:p>
            <a:pPr marL="84665" indent="0">
              <a:buNone/>
            </a:pPr>
            <a:endParaRPr lang="en-US" sz="2800" dirty="0">
              <a:solidFill>
                <a:schemeClr val="tx1"/>
              </a:solidFill>
            </a:endParaRPr>
          </a:p>
          <a:p>
            <a:r>
              <a:rPr lang="en-US" sz="2800" dirty="0">
                <a:solidFill>
                  <a:schemeClr val="tx1"/>
                </a:solidFill>
              </a:rPr>
              <a:t>More data is usually better, but not always.</a:t>
            </a:r>
          </a:p>
        </p:txBody>
      </p:sp>
      <p:sp>
        <p:nvSpPr>
          <p:cNvPr id="4" name="Title 1">
            <a:extLst>
              <a:ext uri="{FF2B5EF4-FFF2-40B4-BE49-F238E27FC236}">
                <a16:creationId xmlns:a16="http://schemas.microsoft.com/office/drawing/2014/main" id="{A7C863FC-232E-C56C-F3C9-225DFE1FD0B1}"/>
              </a:ext>
            </a:extLst>
          </p:cNvPr>
          <p:cNvSpPr txBox="1">
            <a:spLocks/>
          </p:cNvSpPr>
          <p:nvPr/>
        </p:nvSpPr>
        <p:spPr>
          <a:xfrm>
            <a:off x="783773" y="475867"/>
            <a:ext cx="6499530" cy="1224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eaLnBrk="1" hangingPunct="1">
              <a:lnSpc>
                <a:spcPct val="96388"/>
              </a:lnSpc>
              <a:spcBef>
                <a:spcPts val="1000"/>
              </a:spcBef>
              <a:spcAft>
                <a:spcPts val="0"/>
              </a:spcAft>
              <a:buClr>
                <a:srgbClr val="B5121B"/>
              </a:buClr>
              <a:buSzPts val="3600"/>
              <a:buFont typeface="Calibri"/>
              <a:buNone/>
              <a:defRPr sz="4800" b="0" i="0" u="none" strike="noStrike" cap="none">
                <a:solidFill>
                  <a:srgbClr val="B5121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Empirical Observations and Doubts</a:t>
            </a:r>
          </a:p>
        </p:txBody>
      </p:sp>
    </p:spTree>
    <p:extLst>
      <p:ext uri="{BB962C8B-B14F-4D97-AF65-F5344CB8AC3E}">
        <p14:creationId xmlns:p14="http://schemas.microsoft.com/office/powerpoint/2010/main" val="72525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6AC74-8BEC-67E7-358C-52497731F31A}"/>
              </a:ext>
            </a:extLst>
          </p:cNvPr>
          <p:cNvSpPr>
            <a:spLocks noGrp="1"/>
          </p:cNvSpPr>
          <p:nvPr>
            <p:ph type="title"/>
          </p:nvPr>
        </p:nvSpPr>
        <p:spPr/>
        <p:txBody>
          <a:bodyPr/>
          <a:lstStyle/>
          <a:p>
            <a:r>
              <a:rPr lang="en-US" dirty="0"/>
              <a:t>Deep Double Descent</a:t>
            </a:r>
          </a:p>
        </p:txBody>
      </p:sp>
      <p:pic>
        <p:nvPicPr>
          <p:cNvPr id="5" name="Picture 4" descr="A close-up of a text&#10;&#10;AI-generated content may be incorrect.">
            <a:extLst>
              <a:ext uri="{FF2B5EF4-FFF2-40B4-BE49-F238E27FC236}">
                <a16:creationId xmlns:a16="http://schemas.microsoft.com/office/drawing/2014/main" id="{82C56C3D-EC65-F678-BAD7-28AB92A41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099" y="2129178"/>
            <a:ext cx="10489802" cy="4048013"/>
          </a:xfrm>
          <a:prstGeom prst="rect">
            <a:avLst/>
          </a:prstGeom>
        </p:spPr>
      </p:pic>
    </p:spTree>
    <p:extLst>
      <p:ext uri="{BB962C8B-B14F-4D97-AF65-F5344CB8AC3E}">
        <p14:creationId xmlns:p14="http://schemas.microsoft.com/office/powerpoint/2010/main" val="243866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DC1B-ECFA-B824-87A7-216C4ED35A55}"/>
              </a:ext>
            </a:extLst>
          </p:cNvPr>
          <p:cNvSpPr>
            <a:spLocks noGrp="1"/>
          </p:cNvSpPr>
          <p:nvPr>
            <p:ph type="title"/>
          </p:nvPr>
        </p:nvSpPr>
        <p:spPr/>
        <p:txBody>
          <a:bodyPr/>
          <a:lstStyle/>
          <a:p>
            <a:r>
              <a:rPr lang="en-US" dirty="0"/>
              <a:t>Deep Double Descent</a:t>
            </a:r>
          </a:p>
        </p:txBody>
      </p:sp>
      <p:pic>
        <p:nvPicPr>
          <p:cNvPr id="5" name="Picture 4" descr="A graph of a graph&#10;&#10;AI-generated content may be incorrect.">
            <a:extLst>
              <a:ext uri="{FF2B5EF4-FFF2-40B4-BE49-F238E27FC236}">
                <a16:creationId xmlns:a16="http://schemas.microsoft.com/office/drawing/2014/main" id="{84BD510B-32B6-70F1-7814-CA529BE1CD1E}"/>
              </a:ext>
            </a:extLst>
          </p:cNvPr>
          <p:cNvPicPr>
            <a:picLocks noChangeAspect="1"/>
          </p:cNvPicPr>
          <p:nvPr/>
        </p:nvPicPr>
        <p:blipFill>
          <a:blip r:embed="rId2">
            <a:extLst>
              <a:ext uri="{28A0092B-C50C-407E-A947-70E740481C1C}">
                <a14:useLocalDpi xmlns:a14="http://schemas.microsoft.com/office/drawing/2010/main" val="0"/>
              </a:ext>
            </a:extLst>
          </a:blip>
          <a:srcRect t="5332"/>
          <a:stretch>
            <a:fillRect/>
          </a:stretch>
        </p:blipFill>
        <p:spPr>
          <a:xfrm>
            <a:off x="3479053" y="2153541"/>
            <a:ext cx="5233894" cy="3972220"/>
          </a:xfrm>
          <a:prstGeom prst="rect">
            <a:avLst/>
          </a:prstGeom>
        </p:spPr>
      </p:pic>
      <p:sp>
        <p:nvSpPr>
          <p:cNvPr id="6" name="TextBox 5">
            <a:extLst>
              <a:ext uri="{FF2B5EF4-FFF2-40B4-BE49-F238E27FC236}">
                <a16:creationId xmlns:a16="http://schemas.microsoft.com/office/drawing/2014/main" id="{E246ED16-0D3D-6A5C-664D-326F2D84FE6A}"/>
              </a:ext>
            </a:extLst>
          </p:cNvPr>
          <p:cNvSpPr txBox="1"/>
          <p:nvPr/>
        </p:nvSpPr>
        <p:spPr>
          <a:xfrm>
            <a:off x="2989175" y="1845764"/>
            <a:ext cx="979755" cy="307777"/>
          </a:xfrm>
          <a:prstGeom prst="rect">
            <a:avLst/>
          </a:prstGeom>
          <a:noFill/>
        </p:spPr>
        <p:txBody>
          <a:bodyPr wrap="none" rtlCol="0">
            <a:spAutoFit/>
          </a:bodyPr>
          <a:lstStyle/>
          <a:p>
            <a:r>
              <a:rPr lang="en-US" dirty="0"/>
              <a:t>Test Error</a:t>
            </a:r>
          </a:p>
        </p:txBody>
      </p:sp>
      <p:sp>
        <p:nvSpPr>
          <p:cNvPr id="7" name="TextBox 6">
            <a:extLst>
              <a:ext uri="{FF2B5EF4-FFF2-40B4-BE49-F238E27FC236}">
                <a16:creationId xmlns:a16="http://schemas.microsoft.com/office/drawing/2014/main" id="{F614FB9F-0A39-B81E-8A7A-1C6A2DF26B12}"/>
              </a:ext>
            </a:extLst>
          </p:cNvPr>
          <p:cNvSpPr txBox="1"/>
          <p:nvPr/>
        </p:nvSpPr>
        <p:spPr>
          <a:xfrm>
            <a:off x="8712947" y="5817984"/>
            <a:ext cx="1700613" cy="307777"/>
          </a:xfrm>
          <a:prstGeom prst="rect">
            <a:avLst/>
          </a:prstGeom>
          <a:noFill/>
        </p:spPr>
        <p:txBody>
          <a:bodyPr wrap="square" rtlCol="0">
            <a:spAutoFit/>
          </a:bodyPr>
          <a:lstStyle/>
          <a:p>
            <a:r>
              <a:rPr lang="en-US" dirty="0"/>
              <a:t>Parameter Number</a:t>
            </a:r>
          </a:p>
        </p:txBody>
      </p:sp>
      <p:sp>
        <p:nvSpPr>
          <p:cNvPr id="8" name="TextBox 7">
            <a:extLst>
              <a:ext uri="{FF2B5EF4-FFF2-40B4-BE49-F238E27FC236}">
                <a16:creationId xmlns:a16="http://schemas.microsoft.com/office/drawing/2014/main" id="{5666621A-C9AE-B186-5B7F-21CDD7C99DF6}"/>
              </a:ext>
            </a:extLst>
          </p:cNvPr>
          <p:cNvSpPr txBox="1"/>
          <p:nvPr/>
        </p:nvSpPr>
        <p:spPr>
          <a:xfrm>
            <a:off x="8712947" y="5710262"/>
            <a:ext cx="1700613" cy="523220"/>
          </a:xfrm>
          <a:prstGeom prst="rect">
            <a:avLst/>
          </a:prstGeom>
          <a:solidFill>
            <a:srgbClr val="FFFF00"/>
          </a:solidFill>
        </p:spPr>
        <p:txBody>
          <a:bodyPr wrap="square" rtlCol="0">
            <a:spAutoFit/>
          </a:bodyPr>
          <a:lstStyle/>
          <a:p>
            <a:pPr algn="ctr"/>
            <a:r>
              <a:rPr lang="en-US" b="1" dirty="0"/>
              <a:t>Effective Model Complexity</a:t>
            </a:r>
          </a:p>
        </p:txBody>
      </p:sp>
    </p:spTree>
    <p:extLst>
      <p:ext uri="{BB962C8B-B14F-4D97-AF65-F5344CB8AC3E}">
        <p14:creationId xmlns:p14="http://schemas.microsoft.com/office/powerpoint/2010/main" val="2789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4B857-E959-DD6E-F1BB-3C51C3E95D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F5924-ED0A-0691-EEA9-BF8822646B28}"/>
              </a:ext>
            </a:extLst>
          </p:cNvPr>
          <p:cNvSpPr>
            <a:spLocks noGrp="1"/>
          </p:cNvSpPr>
          <p:nvPr>
            <p:ph type="title"/>
          </p:nvPr>
        </p:nvSpPr>
        <p:spPr/>
        <p:txBody>
          <a:bodyPr/>
          <a:lstStyle/>
          <a:p>
            <a:r>
              <a:rPr lang="en-US" dirty="0"/>
              <a:t>Deep Double Descent</a:t>
            </a:r>
          </a:p>
        </p:txBody>
      </p:sp>
      <p:pic>
        <p:nvPicPr>
          <p:cNvPr id="4" name="Picture 3" descr="A close up of text&#10;&#10;AI-generated content may be incorrect.">
            <a:extLst>
              <a:ext uri="{FF2B5EF4-FFF2-40B4-BE49-F238E27FC236}">
                <a16:creationId xmlns:a16="http://schemas.microsoft.com/office/drawing/2014/main" id="{609F9578-621B-71F6-83A7-C6DFC1481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832" y="2277454"/>
            <a:ext cx="10072336" cy="1488238"/>
          </a:xfrm>
          <a:prstGeom prst="rect">
            <a:avLst/>
          </a:prstGeom>
        </p:spPr>
      </p:pic>
      <p:sp>
        <p:nvSpPr>
          <p:cNvPr id="6" name="TextBox 5">
            <a:extLst>
              <a:ext uri="{FF2B5EF4-FFF2-40B4-BE49-F238E27FC236}">
                <a16:creationId xmlns:a16="http://schemas.microsoft.com/office/drawing/2014/main" id="{2D42098B-2B5D-88D7-97BF-DCE271F21439}"/>
              </a:ext>
            </a:extLst>
          </p:cNvPr>
          <p:cNvSpPr txBox="1"/>
          <p:nvPr/>
        </p:nvSpPr>
        <p:spPr>
          <a:xfrm>
            <a:off x="2631750" y="4342879"/>
            <a:ext cx="6928500" cy="338554"/>
          </a:xfrm>
          <a:prstGeom prst="rect">
            <a:avLst/>
          </a:prstGeom>
          <a:noFill/>
        </p:spPr>
        <p:txBody>
          <a:bodyPr wrap="none" rtlCol="0">
            <a:spAutoFit/>
          </a:bodyPr>
          <a:lstStyle/>
          <a:p>
            <a:r>
              <a:rPr lang="en-US" sz="1600" dirty="0"/>
              <a:t>Training procedure = Parameter Number + Optimizer + Training Time + …</a:t>
            </a:r>
          </a:p>
        </p:txBody>
      </p:sp>
      <p:sp>
        <p:nvSpPr>
          <p:cNvPr id="7" name="TextBox 6">
            <a:extLst>
              <a:ext uri="{FF2B5EF4-FFF2-40B4-BE49-F238E27FC236}">
                <a16:creationId xmlns:a16="http://schemas.microsoft.com/office/drawing/2014/main" id="{C729D6F1-4847-C34E-5D92-D6361EF9A000}"/>
              </a:ext>
            </a:extLst>
          </p:cNvPr>
          <p:cNvSpPr txBox="1"/>
          <p:nvPr/>
        </p:nvSpPr>
        <p:spPr>
          <a:xfrm>
            <a:off x="3827590" y="5089343"/>
            <a:ext cx="4536819" cy="338554"/>
          </a:xfrm>
          <a:prstGeom prst="rect">
            <a:avLst/>
          </a:prstGeom>
          <a:noFill/>
        </p:spPr>
        <p:txBody>
          <a:bodyPr wrap="none" rtlCol="0">
            <a:spAutoFit/>
          </a:bodyPr>
          <a:lstStyle/>
          <a:p>
            <a:r>
              <a:rPr lang="en-US" sz="1600" dirty="0"/>
              <a:t>e.g. linear model with L2 loss has tiny EMC (</a:t>
            </a:r>
            <a:r>
              <a:rPr lang="en-GB" b="1" dirty="0"/>
              <a:t>≈ </a:t>
            </a:r>
            <a:r>
              <a:rPr lang="en-US" sz="1600" dirty="0"/>
              <a:t>2)</a:t>
            </a:r>
          </a:p>
        </p:txBody>
      </p:sp>
      <p:sp>
        <p:nvSpPr>
          <p:cNvPr id="8" name="TextBox 7">
            <a:extLst>
              <a:ext uri="{FF2B5EF4-FFF2-40B4-BE49-F238E27FC236}">
                <a16:creationId xmlns:a16="http://schemas.microsoft.com/office/drawing/2014/main" id="{F3ED63C1-06AF-206D-B787-A4E439E3B2C6}"/>
              </a:ext>
            </a:extLst>
          </p:cNvPr>
          <p:cNvSpPr txBox="1"/>
          <p:nvPr/>
        </p:nvSpPr>
        <p:spPr>
          <a:xfrm>
            <a:off x="4378221" y="5835807"/>
            <a:ext cx="3435556" cy="338554"/>
          </a:xfrm>
          <a:prstGeom prst="rect">
            <a:avLst/>
          </a:prstGeom>
          <a:noFill/>
        </p:spPr>
        <p:txBody>
          <a:bodyPr wrap="none" rtlCol="0">
            <a:spAutoFit/>
          </a:bodyPr>
          <a:lstStyle/>
          <a:p>
            <a:r>
              <a:rPr lang="en-GB" sz="1600" dirty="0"/>
              <a:t>One can change T in many ways …</a:t>
            </a:r>
            <a:endParaRPr lang="en-US" sz="1600" dirty="0"/>
          </a:p>
        </p:txBody>
      </p:sp>
    </p:spTree>
    <p:extLst>
      <p:ext uri="{BB962C8B-B14F-4D97-AF65-F5344CB8AC3E}">
        <p14:creationId xmlns:p14="http://schemas.microsoft.com/office/powerpoint/2010/main" val="67436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379D1-4D8D-56F0-57A5-8CCAB0CC7412}"/>
              </a:ext>
            </a:extLst>
          </p:cNvPr>
          <p:cNvSpPr>
            <a:spLocks noGrp="1"/>
          </p:cNvSpPr>
          <p:nvPr>
            <p:ph type="title"/>
          </p:nvPr>
        </p:nvSpPr>
        <p:spPr/>
        <p:txBody>
          <a:bodyPr/>
          <a:lstStyle/>
          <a:p>
            <a:r>
              <a:rPr lang="en-US" dirty="0"/>
              <a:t>Deep Double Descent</a:t>
            </a:r>
          </a:p>
        </p:txBody>
      </p:sp>
      <p:pic>
        <p:nvPicPr>
          <p:cNvPr id="4" name="Picture 3" descr="A graph of a graph&#10;&#10;AI-generated content may be incorrect.">
            <a:extLst>
              <a:ext uri="{FF2B5EF4-FFF2-40B4-BE49-F238E27FC236}">
                <a16:creationId xmlns:a16="http://schemas.microsoft.com/office/drawing/2014/main" id="{D2550689-6CD7-A5B4-4E62-B8B749D2E7E5}"/>
              </a:ext>
            </a:extLst>
          </p:cNvPr>
          <p:cNvPicPr>
            <a:picLocks noChangeAspect="1"/>
          </p:cNvPicPr>
          <p:nvPr/>
        </p:nvPicPr>
        <p:blipFill>
          <a:blip r:embed="rId2">
            <a:extLst>
              <a:ext uri="{28A0092B-C50C-407E-A947-70E740481C1C}">
                <a14:useLocalDpi xmlns:a14="http://schemas.microsoft.com/office/drawing/2010/main" val="0"/>
              </a:ext>
            </a:extLst>
          </a:blip>
          <a:srcRect t="5332"/>
          <a:stretch>
            <a:fillRect/>
          </a:stretch>
        </p:blipFill>
        <p:spPr>
          <a:xfrm>
            <a:off x="1821167" y="2333005"/>
            <a:ext cx="5233894" cy="3972220"/>
          </a:xfrm>
          <a:prstGeom prst="rect">
            <a:avLst/>
          </a:prstGeom>
        </p:spPr>
      </p:pic>
      <p:sp>
        <p:nvSpPr>
          <p:cNvPr id="5" name="TextBox 4">
            <a:extLst>
              <a:ext uri="{FF2B5EF4-FFF2-40B4-BE49-F238E27FC236}">
                <a16:creationId xmlns:a16="http://schemas.microsoft.com/office/drawing/2014/main" id="{A51939CB-2AC2-0174-A521-E3BADD5BE3AC}"/>
              </a:ext>
            </a:extLst>
          </p:cNvPr>
          <p:cNvSpPr txBox="1"/>
          <p:nvPr/>
        </p:nvSpPr>
        <p:spPr>
          <a:xfrm>
            <a:off x="1331289" y="2025228"/>
            <a:ext cx="979755" cy="307777"/>
          </a:xfrm>
          <a:prstGeom prst="rect">
            <a:avLst/>
          </a:prstGeom>
          <a:noFill/>
        </p:spPr>
        <p:txBody>
          <a:bodyPr wrap="none" rtlCol="0">
            <a:spAutoFit/>
          </a:bodyPr>
          <a:lstStyle/>
          <a:p>
            <a:r>
              <a:rPr lang="en-US" dirty="0"/>
              <a:t>Test Error</a:t>
            </a:r>
          </a:p>
        </p:txBody>
      </p:sp>
      <p:sp>
        <p:nvSpPr>
          <p:cNvPr id="6" name="TextBox 5">
            <a:extLst>
              <a:ext uri="{FF2B5EF4-FFF2-40B4-BE49-F238E27FC236}">
                <a16:creationId xmlns:a16="http://schemas.microsoft.com/office/drawing/2014/main" id="{A120EC41-9108-0D48-7BDB-275C3B113AB4}"/>
              </a:ext>
            </a:extLst>
          </p:cNvPr>
          <p:cNvSpPr txBox="1"/>
          <p:nvPr/>
        </p:nvSpPr>
        <p:spPr>
          <a:xfrm>
            <a:off x="6781596" y="5829556"/>
            <a:ext cx="1700613" cy="523220"/>
          </a:xfrm>
          <a:prstGeom prst="rect">
            <a:avLst/>
          </a:prstGeom>
          <a:noFill/>
        </p:spPr>
        <p:txBody>
          <a:bodyPr wrap="square" rtlCol="0">
            <a:spAutoFit/>
          </a:bodyPr>
          <a:lstStyle/>
          <a:p>
            <a:pPr algn="ctr"/>
            <a:r>
              <a:rPr lang="en-US" dirty="0"/>
              <a:t>Effective Model Complexity</a:t>
            </a:r>
          </a:p>
        </p:txBody>
      </p:sp>
      <p:sp>
        <p:nvSpPr>
          <p:cNvPr id="7" name="Rectangle 6">
            <a:extLst>
              <a:ext uri="{FF2B5EF4-FFF2-40B4-BE49-F238E27FC236}">
                <a16:creationId xmlns:a16="http://schemas.microsoft.com/office/drawing/2014/main" id="{CC414A7A-6C77-8EB9-6EFE-FAC4754B2779}"/>
              </a:ext>
            </a:extLst>
          </p:cNvPr>
          <p:cNvSpPr/>
          <p:nvPr/>
        </p:nvSpPr>
        <p:spPr>
          <a:xfrm>
            <a:off x="2746685" y="2375730"/>
            <a:ext cx="653204" cy="3672000"/>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1603EA3-0FF5-EE40-06E4-6DFDE345CD43}"/>
              </a:ext>
            </a:extLst>
          </p:cNvPr>
          <p:cNvSpPr txBox="1"/>
          <p:nvPr/>
        </p:nvSpPr>
        <p:spPr>
          <a:xfrm>
            <a:off x="2182533" y="2478502"/>
            <a:ext cx="459537" cy="307777"/>
          </a:xfrm>
          <a:prstGeom prst="rect">
            <a:avLst/>
          </a:prstGeom>
          <a:solidFill>
            <a:srgbClr val="FFFF00"/>
          </a:solidFill>
        </p:spPr>
        <p:txBody>
          <a:bodyPr wrap="square" rtlCol="0">
            <a:spAutoFit/>
          </a:bodyPr>
          <a:lstStyle/>
          <a:p>
            <a:pPr algn="ctr"/>
            <a:r>
              <a:rPr lang="en-US" b="1" dirty="0"/>
              <a:t>(I)</a:t>
            </a:r>
          </a:p>
        </p:txBody>
      </p:sp>
      <p:sp>
        <p:nvSpPr>
          <p:cNvPr id="9" name="TextBox 8">
            <a:extLst>
              <a:ext uri="{FF2B5EF4-FFF2-40B4-BE49-F238E27FC236}">
                <a16:creationId xmlns:a16="http://schemas.microsoft.com/office/drawing/2014/main" id="{6F071B5D-A329-D3BC-AD39-B4DDF38A5449}"/>
              </a:ext>
            </a:extLst>
          </p:cNvPr>
          <p:cNvSpPr txBox="1"/>
          <p:nvPr/>
        </p:nvSpPr>
        <p:spPr>
          <a:xfrm>
            <a:off x="2887113" y="5679280"/>
            <a:ext cx="459538" cy="307777"/>
          </a:xfrm>
          <a:prstGeom prst="rect">
            <a:avLst/>
          </a:prstGeom>
          <a:solidFill>
            <a:srgbClr val="FFFF00"/>
          </a:solidFill>
        </p:spPr>
        <p:txBody>
          <a:bodyPr wrap="square" rtlCol="0">
            <a:spAutoFit/>
          </a:bodyPr>
          <a:lstStyle/>
          <a:p>
            <a:pPr algn="ctr"/>
            <a:r>
              <a:rPr lang="en-US" b="1" dirty="0"/>
              <a:t>(II)</a:t>
            </a:r>
          </a:p>
        </p:txBody>
      </p:sp>
      <p:sp>
        <p:nvSpPr>
          <p:cNvPr id="10" name="TextBox 9">
            <a:extLst>
              <a:ext uri="{FF2B5EF4-FFF2-40B4-BE49-F238E27FC236}">
                <a16:creationId xmlns:a16="http://schemas.microsoft.com/office/drawing/2014/main" id="{D52F6923-4778-68A4-DF73-C31FC4464DDF}"/>
              </a:ext>
            </a:extLst>
          </p:cNvPr>
          <p:cNvSpPr txBox="1"/>
          <p:nvPr/>
        </p:nvSpPr>
        <p:spPr>
          <a:xfrm>
            <a:off x="3504504" y="2478501"/>
            <a:ext cx="459538" cy="307777"/>
          </a:xfrm>
          <a:prstGeom prst="rect">
            <a:avLst/>
          </a:prstGeom>
          <a:solidFill>
            <a:srgbClr val="FFFF00"/>
          </a:solidFill>
        </p:spPr>
        <p:txBody>
          <a:bodyPr wrap="square" rtlCol="0">
            <a:spAutoFit/>
          </a:bodyPr>
          <a:lstStyle/>
          <a:p>
            <a:pPr algn="ctr"/>
            <a:r>
              <a:rPr lang="en-US" b="1" dirty="0"/>
              <a:t>(III)</a:t>
            </a:r>
          </a:p>
        </p:txBody>
      </p:sp>
      <p:sp>
        <p:nvSpPr>
          <p:cNvPr id="11" name="TextBox 10">
            <a:extLst>
              <a:ext uri="{FF2B5EF4-FFF2-40B4-BE49-F238E27FC236}">
                <a16:creationId xmlns:a16="http://schemas.microsoft.com/office/drawing/2014/main" id="{36981A9E-AC24-3A50-2DC8-A73A3A226F30}"/>
              </a:ext>
            </a:extLst>
          </p:cNvPr>
          <p:cNvSpPr txBox="1"/>
          <p:nvPr/>
        </p:nvSpPr>
        <p:spPr>
          <a:xfrm>
            <a:off x="7416427" y="2533805"/>
            <a:ext cx="4142481" cy="2462213"/>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(I) </a:t>
            </a:r>
            <a:r>
              <a:rPr lang="en-US" b="1" dirty="0"/>
              <a:t>Under-</a:t>
            </a:r>
            <a:r>
              <a:rPr lang="en-US" b="1" dirty="0" err="1"/>
              <a:t>Parametrised</a:t>
            </a:r>
            <a:endParaRPr lang="en-US" dirty="0"/>
          </a:p>
          <a:p>
            <a:endParaRPr lang="en-US" dirty="0"/>
          </a:p>
          <a:p>
            <a:r>
              <a:rPr lang="en-US" dirty="0"/>
              <a:t>          Improve EMC </a:t>
            </a:r>
            <a:r>
              <a:rPr lang="en-US" u="sng" dirty="0"/>
              <a:t>always reduces</a:t>
            </a:r>
            <a:r>
              <a:rPr lang="en-US" dirty="0"/>
              <a:t> test error</a:t>
            </a:r>
          </a:p>
          <a:p>
            <a:endParaRPr lang="en-US" dirty="0"/>
          </a:p>
          <a:p>
            <a:r>
              <a:rPr lang="en-US" dirty="0"/>
              <a:t>(II) </a:t>
            </a:r>
            <a:r>
              <a:rPr lang="en-US" b="1" dirty="0"/>
              <a:t>Critically </a:t>
            </a:r>
            <a:r>
              <a:rPr lang="en-US" b="1" dirty="0" err="1"/>
              <a:t>Parametrised</a:t>
            </a:r>
            <a:endParaRPr lang="en-US" dirty="0"/>
          </a:p>
          <a:p>
            <a:endParaRPr lang="en-US" dirty="0"/>
          </a:p>
          <a:p>
            <a:r>
              <a:rPr lang="en-US" dirty="0"/>
              <a:t>          Improve EMC </a:t>
            </a:r>
            <a:r>
              <a:rPr lang="en-US" u="sng" dirty="0"/>
              <a:t>increases / reduces</a:t>
            </a:r>
            <a:r>
              <a:rPr lang="en-US" dirty="0"/>
              <a:t> test error</a:t>
            </a:r>
          </a:p>
          <a:p>
            <a:endParaRPr lang="en-US" dirty="0"/>
          </a:p>
          <a:p>
            <a:r>
              <a:rPr lang="en-US" dirty="0"/>
              <a:t>(III) </a:t>
            </a:r>
            <a:r>
              <a:rPr lang="en-US" b="1" dirty="0"/>
              <a:t>Over </a:t>
            </a:r>
            <a:r>
              <a:rPr lang="en-US" b="1" dirty="0" err="1"/>
              <a:t>Parametrised</a:t>
            </a:r>
            <a:endParaRPr lang="en-US" b="1" dirty="0"/>
          </a:p>
          <a:p>
            <a:endParaRPr lang="en-US" dirty="0"/>
          </a:p>
          <a:p>
            <a:r>
              <a:rPr lang="en-US" dirty="0"/>
              <a:t>          Improve EMC </a:t>
            </a:r>
            <a:r>
              <a:rPr lang="en-US" u="sng" dirty="0"/>
              <a:t>always reduces</a:t>
            </a:r>
            <a:r>
              <a:rPr lang="en-US" dirty="0"/>
              <a:t> test error</a:t>
            </a:r>
          </a:p>
        </p:txBody>
      </p:sp>
    </p:spTree>
    <p:extLst>
      <p:ext uri="{BB962C8B-B14F-4D97-AF65-F5344CB8AC3E}">
        <p14:creationId xmlns:p14="http://schemas.microsoft.com/office/powerpoint/2010/main" val="389598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02BF-36A6-D22D-C00C-F501F19F752B}"/>
              </a:ext>
            </a:extLst>
          </p:cNvPr>
          <p:cNvSpPr>
            <a:spLocks noGrp="1"/>
          </p:cNvSpPr>
          <p:nvPr>
            <p:ph type="title"/>
          </p:nvPr>
        </p:nvSpPr>
        <p:spPr/>
        <p:txBody>
          <a:bodyPr/>
          <a:lstStyle/>
          <a:p>
            <a:r>
              <a:rPr lang="en-US" dirty="0"/>
              <a:t>Deep Double Descent</a:t>
            </a:r>
          </a:p>
        </p:txBody>
      </p:sp>
      <p:sp>
        <p:nvSpPr>
          <p:cNvPr id="3" name="Text Placeholder 2">
            <a:extLst>
              <a:ext uri="{FF2B5EF4-FFF2-40B4-BE49-F238E27FC236}">
                <a16:creationId xmlns:a16="http://schemas.microsoft.com/office/drawing/2014/main" id="{A227FC4B-110B-F0D6-A165-5A11E5B3E255}"/>
              </a:ext>
            </a:extLst>
          </p:cNvPr>
          <p:cNvSpPr>
            <a:spLocks noGrp="1"/>
          </p:cNvSpPr>
          <p:nvPr>
            <p:ph type="body" idx="1"/>
          </p:nvPr>
        </p:nvSpPr>
        <p:spPr/>
        <p:txBody>
          <a:bodyPr/>
          <a:lstStyle/>
          <a:p>
            <a:r>
              <a:rPr lang="en-US" dirty="0"/>
              <a:t>Changing Model Size</a:t>
            </a:r>
          </a:p>
          <a:p>
            <a:endParaRPr lang="en-US" dirty="0"/>
          </a:p>
          <a:p>
            <a:r>
              <a:rPr lang="en-US" dirty="0"/>
              <a:t>Changing Training Epochs</a:t>
            </a:r>
          </a:p>
          <a:p>
            <a:endParaRPr lang="en-US" dirty="0"/>
          </a:p>
          <a:p>
            <a:r>
              <a:rPr lang="en-US" dirty="0"/>
              <a:t>Changing Sample Number</a:t>
            </a:r>
          </a:p>
        </p:txBody>
      </p:sp>
    </p:spTree>
    <p:extLst>
      <p:ext uri="{BB962C8B-B14F-4D97-AF65-F5344CB8AC3E}">
        <p14:creationId xmlns:p14="http://schemas.microsoft.com/office/powerpoint/2010/main" val="855286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73AE-1AA4-69DA-5781-216CA3643123}"/>
              </a:ext>
            </a:extLst>
          </p:cNvPr>
          <p:cNvSpPr>
            <a:spLocks noGrp="1"/>
          </p:cNvSpPr>
          <p:nvPr>
            <p:ph type="title"/>
          </p:nvPr>
        </p:nvSpPr>
        <p:spPr/>
        <p:txBody>
          <a:bodyPr/>
          <a:lstStyle/>
          <a:p>
            <a:r>
              <a:rPr lang="en-US" dirty="0"/>
              <a:t>Model-Wise Double Descent</a:t>
            </a:r>
          </a:p>
        </p:txBody>
      </p:sp>
      <p:pic>
        <p:nvPicPr>
          <p:cNvPr id="5" name="Picture 4" descr="A group of graphs showing different colors&#10;&#10;AI-generated content may be incorrect.">
            <a:extLst>
              <a:ext uri="{FF2B5EF4-FFF2-40B4-BE49-F238E27FC236}">
                <a16:creationId xmlns:a16="http://schemas.microsoft.com/office/drawing/2014/main" id="{8C525EAF-94BA-908C-2114-6B640397C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418" y="1700267"/>
            <a:ext cx="7745163" cy="4860198"/>
          </a:xfrm>
          <a:prstGeom prst="rect">
            <a:avLst/>
          </a:prstGeom>
        </p:spPr>
      </p:pic>
    </p:spTree>
    <p:extLst>
      <p:ext uri="{BB962C8B-B14F-4D97-AF65-F5344CB8AC3E}">
        <p14:creationId xmlns:p14="http://schemas.microsoft.com/office/powerpoint/2010/main" val="3223739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C179B-0DFC-4BF0-436A-CC680A77D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EB144-6827-6477-12F9-734CF503BA8A}"/>
              </a:ext>
            </a:extLst>
          </p:cNvPr>
          <p:cNvSpPr>
            <a:spLocks noGrp="1"/>
          </p:cNvSpPr>
          <p:nvPr>
            <p:ph type="title"/>
          </p:nvPr>
        </p:nvSpPr>
        <p:spPr/>
        <p:txBody>
          <a:bodyPr/>
          <a:lstStyle/>
          <a:p>
            <a:r>
              <a:rPr lang="en-US" dirty="0"/>
              <a:t>Model-Wise Double Descent</a:t>
            </a:r>
          </a:p>
        </p:txBody>
      </p:sp>
      <p:pic>
        <p:nvPicPr>
          <p:cNvPr id="4" name="Picture 3" descr="A group of graphs showing different data&#10;&#10;AI-generated content may be incorrect.">
            <a:extLst>
              <a:ext uri="{FF2B5EF4-FFF2-40B4-BE49-F238E27FC236}">
                <a16:creationId xmlns:a16="http://schemas.microsoft.com/office/drawing/2014/main" id="{42A279C0-EF49-1EBA-1686-A18D65BCB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828800"/>
            <a:ext cx="7772400" cy="4770294"/>
          </a:xfrm>
          <a:prstGeom prst="rect">
            <a:avLst/>
          </a:prstGeom>
        </p:spPr>
      </p:pic>
    </p:spTree>
    <p:extLst>
      <p:ext uri="{BB962C8B-B14F-4D97-AF65-F5344CB8AC3E}">
        <p14:creationId xmlns:p14="http://schemas.microsoft.com/office/powerpoint/2010/main" val="1445642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307CD7-BE31-A3A7-BAAB-1C99B707A647}"/>
              </a:ext>
            </a:extLst>
          </p:cNvPr>
          <p:cNvSpPr>
            <a:spLocks noGrp="1"/>
          </p:cNvSpPr>
          <p:nvPr>
            <p:ph type="title"/>
          </p:nvPr>
        </p:nvSpPr>
        <p:spPr/>
        <p:txBody>
          <a:bodyPr/>
          <a:lstStyle/>
          <a:p>
            <a:r>
              <a:rPr lang="en-GB" dirty="0"/>
              <a:t>Bias-Variance Trade-off</a:t>
            </a:r>
          </a:p>
        </p:txBody>
      </p:sp>
      <p:sp>
        <p:nvSpPr>
          <p:cNvPr id="8" name="TextBox 7">
            <a:extLst>
              <a:ext uri="{FF2B5EF4-FFF2-40B4-BE49-F238E27FC236}">
                <a16:creationId xmlns:a16="http://schemas.microsoft.com/office/drawing/2014/main" id="{5172C7FE-5A0B-9F4D-9783-6EDA5488EE36}"/>
              </a:ext>
            </a:extLst>
          </p:cNvPr>
          <p:cNvSpPr txBox="1"/>
          <p:nvPr/>
        </p:nvSpPr>
        <p:spPr>
          <a:xfrm flipH="1">
            <a:off x="1779493" y="5387787"/>
            <a:ext cx="8633012" cy="461665"/>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Fourier-basis model regressions with a varying number of bases.</a:t>
            </a:r>
          </a:p>
        </p:txBody>
      </p:sp>
      <p:pic>
        <p:nvPicPr>
          <p:cNvPr id="10" name="Picture 9" descr="A graph of a graph&#10;&#10;AI-generated content may be incorrect.">
            <a:extLst>
              <a:ext uri="{FF2B5EF4-FFF2-40B4-BE49-F238E27FC236}">
                <a16:creationId xmlns:a16="http://schemas.microsoft.com/office/drawing/2014/main" id="{809014D7-E23E-1AD4-AFD6-428847B2B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66" y="2309757"/>
            <a:ext cx="11609667" cy="2786320"/>
          </a:xfrm>
          <a:prstGeom prst="rect">
            <a:avLst/>
          </a:prstGeom>
        </p:spPr>
      </p:pic>
    </p:spTree>
    <p:extLst>
      <p:ext uri="{BB962C8B-B14F-4D97-AF65-F5344CB8AC3E}">
        <p14:creationId xmlns:p14="http://schemas.microsoft.com/office/powerpoint/2010/main" val="729482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4A936-0ED1-28D1-287B-D8A9BB104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7798C0-4E31-0E4E-9522-8A1364F5D860}"/>
              </a:ext>
            </a:extLst>
          </p:cNvPr>
          <p:cNvSpPr>
            <a:spLocks noGrp="1"/>
          </p:cNvSpPr>
          <p:nvPr>
            <p:ph type="title"/>
          </p:nvPr>
        </p:nvSpPr>
        <p:spPr/>
        <p:txBody>
          <a:bodyPr/>
          <a:lstStyle/>
          <a:p>
            <a:r>
              <a:rPr lang="en-US" dirty="0"/>
              <a:t>Model-Wise Double Descent</a:t>
            </a:r>
          </a:p>
        </p:txBody>
      </p:sp>
      <p:pic>
        <p:nvPicPr>
          <p:cNvPr id="4" name="Picture 3" descr="A graph of a test error&#10;&#10;AI-generated content may be incorrect.">
            <a:extLst>
              <a:ext uri="{FF2B5EF4-FFF2-40B4-BE49-F238E27FC236}">
                <a16:creationId xmlns:a16="http://schemas.microsoft.com/office/drawing/2014/main" id="{5750C8AE-9E2D-ED6B-2887-2F139CE3B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764" y="1799221"/>
            <a:ext cx="3698471" cy="4793859"/>
          </a:xfrm>
          <a:prstGeom prst="rect">
            <a:avLst/>
          </a:prstGeom>
        </p:spPr>
      </p:pic>
    </p:spTree>
    <p:extLst>
      <p:ext uri="{BB962C8B-B14F-4D97-AF65-F5344CB8AC3E}">
        <p14:creationId xmlns:p14="http://schemas.microsoft.com/office/powerpoint/2010/main" val="1678569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09A89-3F00-CE4E-0B65-D0D9061489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626275-8F8E-4146-2937-2954036B51E6}"/>
              </a:ext>
            </a:extLst>
          </p:cNvPr>
          <p:cNvSpPr>
            <a:spLocks noGrp="1"/>
          </p:cNvSpPr>
          <p:nvPr>
            <p:ph type="title"/>
          </p:nvPr>
        </p:nvSpPr>
        <p:spPr/>
        <p:txBody>
          <a:bodyPr/>
          <a:lstStyle/>
          <a:p>
            <a:r>
              <a:rPr lang="en-US" dirty="0"/>
              <a:t>Model-Wise Double Descent</a:t>
            </a:r>
          </a:p>
        </p:txBody>
      </p:sp>
      <p:pic>
        <p:nvPicPr>
          <p:cNvPr id="4" name="Picture 3" descr="A screenshot of a graph&#10;&#10;AI-generated content may be incorrect.">
            <a:extLst>
              <a:ext uri="{FF2B5EF4-FFF2-40B4-BE49-F238E27FC236}">
                <a16:creationId xmlns:a16="http://schemas.microsoft.com/office/drawing/2014/main" id="{092AA964-9869-8FEF-E240-28B63D283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351" y="1700267"/>
            <a:ext cx="6009297" cy="4875890"/>
          </a:xfrm>
          <a:prstGeom prst="rect">
            <a:avLst/>
          </a:prstGeom>
        </p:spPr>
      </p:pic>
    </p:spTree>
    <p:extLst>
      <p:ext uri="{BB962C8B-B14F-4D97-AF65-F5344CB8AC3E}">
        <p14:creationId xmlns:p14="http://schemas.microsoft.com/office/powerpoint/2010/main" val="4268984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5EF0F-04E4-B2AA-8BFA-4151BD01B88E}"/>
              </a:ext>
            </a:extLst>
          </p:cNvPr>
          <p:cNvSpPr>
            <a:spLocks noGrp="1"/>
          </p:cNvSpPr>
          <p:nvPr>
            <p:ph type="title"/>
          </p:nvPr>
        </p:nvSpPr>
        <p:spPr/>
        <p:txBody>
          <a:bodyPr/>
          <a:lstStyle/>
          <a:p>
            <a:r>
              <a:rPr lang="en-US" dirty="0"/>
              <a:t>Model-Wise Double Descent</a:t>
            </a:r>
          </a:p>
        </p:txBody>
      </p:sp>
      <p:sp>
        <p:nvSpPr>
          <p:cNvPr id="3" name="Text Placeholder 2">
            <a:extLst>
              <a:ext uri="{FF2B5EF4-FFF2-40B4-BE49-F238E27FC236}">
                <a16:creationId xmlns:a16="http://schemas.microsoft.com/office/drawing/2014/main" id="{932F1AC9-8B00-CC65-78A3-07EB7E11A0EB}"/>
              </a:ext>
            </a:extLst>
          </p:cNvPr>
          <p:cNvSpPr>
            <a:spLocks noGrp="1"/>
          </p:cNvSpPr>
          <p:nvPr>
            <p:ph type="body" idx="1"/>
          </p:nvPr>
        </p:nvSpPr>
        <p:spPr/>
        <p:txBody>
          <a:bodyPr>
            <a:normAutofit/>
          </a:bodyPr>
          <a:lstStyle/>
          <a:p>
            <a:r>
              <a:rPr lang="en-US" sz="2000" dirty="0"/>
              <a:t>All modifications which increase the interpolation threshold (such as adding label noise, using data augmentation) also correspondingly shift the peak in test error towards larger models.</a:t>
            </a:r>
          </a:p>
          <a:p>
            <a:r>
              <a:rPr lang="en-US" sz="2000" dirty="0"/>
              <a:t>For model-sizes at the interpolation threshold, there is effectively only one model that fits the train data and this interpolating model is very sensitive to noise in the train set and/or model mis-specification</a:t>
            </a:r>
          </a:p>
          <a:p>
            <a:r>
              <a:rPr lang="en-US" sz="2000" dirty="0"/>
              <a:t>For over-parameterized models, there are many interpolating models that fit the train set, and SGD is able to find one that “memorizes” (or “absorbs”) the noise while still performing well on the distribution.</a:t>
            </a:r>
          </a:p>
        </p:txBody>
      </p:sp>
    </p:spTree>
    <p:extLst>
      <p:ext uri="{BB962C8B-B14F-4D97-AF65-F5344CB8AC3E}">
        <p14:creationId xmlns:p14="http://schemas.microsoft.com/office/powerpoint/2010/main" val="283478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62CE2-F6F2-1F6E-B996-3A850E2C81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03CC4-C304-5B27-BF40-03D67A6A4C51}"/>
              </a:ext>
            </a:extLst>
          </p:cNvPr>
          <p:cNvSpPr>
            <a:spLocks noGrp="1"/>
          </p:cNvSpPr>
          <p:nvPr>
            <p:ph type="title"/>
          </p:nvPr>
        </p:nvSpPr>
        <p:spPr/>
        <p:txBody>
          <a:bodyPr/>
          <a:lstStyle/>
          <a:p>
            <a:r>
              <a:rPr lang="en-US" dirty="0"/>
              <a:t>Epoch-Wise Double Descent</a:t>
            </a:r>
          </a:p>
        </p:txBody>
      </p:sp>
      <p:pic>
        <p:nvPicPr>
          <p:cNvPr id="4" name="Picture 3" descr="A close-up of a graph&#10;&#10;AI-generated content may be incorrect.">
            <a:extLst>
              <a:ext uri="{FF2B5EF4-FFF2-40B4-BE49-F238E27FC236}">
                <a16:creationId xmlns:a16="http://schemas.microsoft.com/office/drawing/2014/main" id="{5B210CDA-2BA9-7F9B-5D39-94AE52F0B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028" y="2214656"/>
            <a:ext cx="8831944" cy="3579393"/>
          </a:xfrm>
          <a:prstGeom prst="rect">
            <a:avLst/>
          </a:prstGeom>
        </p:spPr>
      </p:pic>
    </p:spTree>
    <p:extLst>
      <p:ext uri="{BB962C8B-B14F-4D97-AF65-F5344CB8AC3E}">
        <p14:creationId xmlns:p14="http://schemas.microsoft.com/office/powerpoint/2010/main" val="2754293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A5DE2-10A5-E982-A6D5-A966FA821C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3704D4-7335-4499-5A61-EB12A0AA84EF}"/>
              </a:ext>
            </a:extLst>
          </p:cNvPr>
          <p:cNvSpPr>
            <a:spLocks noGrp="1"/>
          </p:cNvSpPr>
          <p:nvPr>
            <p:ph type="title"/>
          </p:nvPr>
        </p:nvSpPr>
        <p:spPr/>
        <p:txBody>
          <a:bodyPr/>
          <a:lstStyle/>
          <a:p>
            <a:r>
              <a:rPr lang="en-US" dirty="0"/>
              <a:t>Epoch-Wise Double Descent</a:t>
            </a:r>
          </a:p>
        </p:txBody>
      </p:sp>
      <p:pic>
        <p:nvPicPr>
          <p:cNvPr id="4" name="Picture 3" descr="A group of graphs showing different colored lines&#10;&#10;AI-generated content may be incorrect.">
            <a:extLst>
              <a:ext uri="{FF2B5EF4-FFF2-40B4-BE49-F238E27FC236}">
                <a16:creationId xmlns:a16="http://schemas.microsoft.com/office/drawing/2014/main" id="{5E0730D9-6DA8-BDC1-1DB8-62E227946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685" y="2253831"/>
            <a:ext cx="8600630" cy="4128302"/>
          </a:xfrm>
          <a:prstGeom prst="rect">
            <a:avLst/>
          </a:prstGeom>
        </p:spPr>
      </p:pic>
    </p:spTree>
    <p:extLst>
      <p:ext uri="{BB962C8B-B14F-4D97-AF65-F5344CB8AC3E}">
        <p14:creationId xmlns:p14="http://schemas.microsoft.com/office/powerpoint/2010/main" val="528636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BD047-CD41-E3F4-911A-B305E7307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2304B1-DD73-7D58-B6C3-66C6DBFA2A17}"/>
              </a:ext>
            </a:extLst>
          </p:cNvPr>
          <p:cNvSpPr>
            <a:spLocks noGrp="1"/>
          </p:cNvSpPr>
          <p:nvPr>
            <p:ph type="title"/>
          </p:nvPr>
        </p:nvSpPr>
        <p:spPr/>
        <p:txBody>
          <a:bodyPr/>
          <a:lstStyle/>
          <a:p>
            <a:r>
              <a:rPr lang="en-US" dirty="0"/>
              <a:t>Epoch-Wise Double Descent</a:t>
            </a:r>
          </a:p>
        </p:txBody>
      </p:sp>
      <p:pic>
        <p:nvPicPr>
          <p:cNvPr id="6" name="Picture 5" descr="A graph of different colored lines&#10;&#10;AI-generated content may be incorrect.">
            <a:extLst>
              <a:ext uri="{FF2B5EF4-FFF2-40B4-BE49-F238E27FC236}">
                <a16:creationId xmlns:a16="http://schemas.microsoft.com/office/drawing/2014/main" id="{68A65EBB-1CD2-E4E8-AA72-AD7761936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379" y="2071595"/>
            <a:ext cx="8349241" cy="4310538"/>
          </a:xfrm>
          <a:prstGeom prst="rect">
            <a:avLst/>
          </a:prstGeom>
        </p:spPr>
      </p:pic>
    </p:spTree>
    <p:extLst>
      <p:ext uri="{BB962C8B-B14F-4D97-AF65-F5344CB8AC3E}">
        <p14:creationId xmlns:p14="http://schemas.microsoft.com/office/powerpoint/2010/main" val="2303321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1D43C-F7BF-0782-7B73-6F1722CC44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7F7D27-FB01-08C6-7C67-9928D3D433AE}"/>
              </a:ext>
            </a:extLst>
          </p:cNvPr>
          <p:cNvSpPr>
            <a:spLocks noGrp="1"/>
          </p:cNvSpPr>
          <p:nvPr>
            <p:ph type="title"/>
          </p:nvPr>
        </p:nvSpPr>
        <p:spPr/>
        <p:txBody>
          <a:bodyPr/>
          <a:lstStyle/>
          <a:p>
            <a:r>
              <a:rPr lang="en-US" dirty="0"/>
              <a:t>Epoch-Wise Double Descent</a:t>
            </a:r>
          </a:p>
        </p:txBody>
      </p:sp>
      <p:sp>
        <p:nvSpPr>
          <p:cNvPr id="3" name="Text Placeholder 2">
            <a:extLst>
              <a:ext uri="{FF2B5EF4-FFF2-40B4-BE49-F238E27FC236}">
                <a16:creationId xmlns:a16="http://schemas.microsoft.com/office/drawing/2014/main" id="{0A236B6C-E289-0156-A9EB-C24BB27B01C1}"/>
              </a:ext>
            </a:extLst>
          </p:cNvPr>
          <p:cNvSpPr>
            <a:spLocks noGrp="1"/>
          </p:cNvSpPr>
          <p:nvPr>
            <p:ph type="body" idx="1"/>
          </p:nvPr>
        </p:nvSpPr>
        <p:spPr>
          <a:xfrm>
            <a:off x="783773" y="2313991"/>
            <a:ext cx="9808000" cy="3863200"/>
          </a:xfrm>
        </p:spPr>
        <p:txBody>
          <a:bodyPr>
            <a:normAutofit/>
          </a:bodyPr>
          <a:lstStyle/>
          <a:p>
            <a:r>
              <a:rPr lang="en-US" sz="2000" dirty="0"/>
              <a:t>Sufficiently large models can undergo a “double descent” behavior where test error first decreases then increases near the interpolation threshold, and then decreases again</a:t>
            </a:r>
          </a:p>
          <a:p>
            <a:r>
              <a:rPr lang="en-US" sz="2000" dirty="0"/>
              <a:t>In contrast, for “medium sized” models, for which training to completion will only barely reach ≈ 0 error, the test error as a function of training time will follow a classical U-like curve where it is better to stop early.</a:t>
            </a:r>
          </a:p>
          <a:p>
            <a:r>
              <a:rPr lang="en-US" sz="2000" dirty="0"/>
              <a:t>Models that are too small to reach the approximation threshold will remain in the “under parameterized” regime where increasing train time monotonically decreases test error.</a:t>
            </a:r>
          </a:p>
          <a:p>
            <a:r>
              <a:rPr lang="en-US" sz="2000" dirty="0"/>
              <a:t>Further, this phenomenon is robust across optimizer variations and learning rate schedules</a:t>
            </a:r>
          </a:p>
        </p:txBody>
      </p:sp>
    </p:spTree>
    <p:extLst>
      <p:ext uri="{BB962C8B-B14F-4D97-AF65-F5344CB8AC3E}">
        <p14:creationId xmlns:p14="http://schemas.microsoft.com/office/powerpoint/2010/main" val="196746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18DB9-8EF3-C236-AEA5-79EF03CF4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A5F527-2BB1-323B-EE34-41370D826482}"/>
              </a:ext>
            </a:extLst>
          </p:cNvPr>
          <p:cNvSpPr>
            <a:spLocks noGrp="1"/>
          </p:cNvSpPr>
          <p:nvPr>
            <p:ph type="title"/>
          </p:nvPr>
        </p:nvSpPr>
        <p:spPr/>
        <p:txBody>
          <a:bodyPr/>
          <a:lstStyle/>
          <a:p>
            <a:r>
              <a:rPr lang="en-US" dirty="0"/>
              <a:t>Sample-Wise Non-Monotonicity</a:t>
            </a:r>
          </a:p>
        </p:txBody>
      </p:sp>
      <p:pic>
        <p:nvPicPr>
          <p:cNvPr id="4" name="Picture 3" descr="A close-up of a graph&#10;&#10;AI-generated content may be incorrect.">
            <a:extLst>
              <a:ext uri="{FF2B5EF4-FFF2-40B4-BE49-F238E27FC236}">
                <a16:creationId xmlns:a16="http://schemas.microsoft.com/office/drawing/2014/main" id="{7BC5399C-F983-CDA7-DAE0-D2066F846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652" y="1809493"/>
            <a:ext cx="7146695" cy="4779313"/>
          </a:xfrm>
          <a:prstGeom prst="rect">
            <a:avLst/>
          </a:prstGeom>
        </p:spPr>
      </p:pic>
    </p:spTree>
    <p:extLst>
      <p:ext uri="{BB962C8B-B14F-4D97-AF65-F5344CB8AC3E}">
        <p14:creationId xmlns:p14="http://schemas.microsoft.com/office/powerpoint/2010/main" val="926062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4D11B-E552-3C00-B70E-EA038F15A1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E32AAB-EF30-2D84-EDE2-24AF750D205A}"/>
              </a:ext>
            </a:extLst>
          </p:cNvPr>
          <p:cNvSpPr>
            <a:spLocks noGrp="1"/>
          </p:cNvSpPr>
          <p:nvPr>
            <p:ph type="title"/>
          </p:nvPr>
        </p:nvSpPr>
        <p:spPr/>
        <p:txBody>
          <a:bodyPr/>
          <a:lstStyle/>
          <a:p>
            <a:r>
              <a:rPr lang="en-US" dirty="0"/>
              <a:t>Sample-Wise Non-Monotonicity</a:t>
            </a:r>
          </a:p>
        </p:txBody>
      </p:sp>
      <p:pic>
        <p:nvPicPr>
          <p:cNvPr id="4" name="Picture 3" descr="A screenshot of a graph&#10;&#10;AI-generated content may be incorrect.">
            <a:extLst>
              <a:ext uri="{FF2B5EF4-FFF2-40B4-BE49-F238E27FC236}">
                <a16:creationId xmlns:a16="http://schemas.microsoft.com/office/drawing/2014/main" id="{1A96FC1B-D60C-2C9E-D923-6E13E3A70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029" y="1837346"/>
            <a:ext cx="6951941" cy="4779093"/>
          </a:xfrm>
          <a:prstGeom prst="rect">
            <a:avLst/>
          </a:prstGeom>
        </p:spPr>
      </p:pic>
    </p:spTree>
    <p:extLst>
      <p:ext uri="{BB962C8B-B14F-4D97-AF65-F5344CB8AC3E}">
        <p14:creationId xmlns:p14="http://schemas.microsoft.com/office/powerpoint/2010/main" val="467709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1E968-0265-E81E-87FB-79F6EF0B0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AFBD20-D4DD-D67D-0C8E-7DBBCDAAE638}"/>
              </a:ext>
            </a:extLst>
          </p:cNvPr>
          <p:cNvSpPr>
            <a:spLocks noGrp="1"/>
          </p:cNvSpPr>
          <p:nvPr>
            <p:ph type="title"/>
          </p:nvPr>
        </p:nvSpPr>
        <p:spPr/>
        <p:txBody>
          <a:bodyPr>
            <a:normAutofit/>
          </a:bodyPr>
          <a:lstStyle/>
          <a:p>
            <a:r>
              <a:rPr lang="en-US" dirty="0"/>
              <a:t>Sample-Wise Non-Monotonicity</a:t>
            </a:r>
          </a:p>
        </p:txBody>
      </p:sp>
      <p:sp>
        <p:nvSpPr>
          <p:cNvPr id="3" name="Text Placeholder 2">
            <a:extLst>
              <a:ext uri="{FF2B5EF4-FFF2-40B4-BE49-F238E27FC236}">
                <a16:creationId xmlns:a16="http://schemas.microsoft.com/office/drawing/2014/main" id="{06DF9361-4778-EEF9-1225-2A9055625929}"/>
              </a:ext>
            </a:extLst>
          </p:cNvPr>
          <p:cNvSpPr>
            <a:spLocks noGrp="1"/>
          </p:cNvSpPr>
          <p:nvPr>
            <p:ph type="body" idx="1"/>
          </p:nvPr>
        </p:nvSpPr>
        <p:spPr>
          <a:xfrm>
            <a:off x="783773" y="2313991"/>
            <a:ext cx="9808000" cy="3863200"/>
          </a:xfrm>
        </p:spPr>
        <p:txBody>
          <a:bodyPr>
            <a:normAutofit/>
          </a:bodyPr>
          <a:lstStyle/>
          <a:p>
            <a:r>
              <a:rPr lang="en-US" sz="2000" dirty="0"/>
              <a:t>By increasing n, the same training procedure T can switch from being effectively over-parameterized to effectively under-parameterized.</a:t>
            </a:r>
          </a:p>
          <a:p>
            <a:r>
              <a:rPr lang="en-US" sz="2000" dirty="0"/>
              <a:t>On the one hand, (as expected) increasing the number of samples shrinks the area under the curve.</a:t>
            </a:r>
          </a:p>
          <a:p>
            <a:r>
              <a:rPr lang="en-US" sz="2000" dirty="0"/>
              <a:t>On the other hand, increasing the number of samples also has the effect of “shifting the curve to the right” and increasing the model complexity at which test error peaks.</a:t>
            </a:r>
          </a:p>
          <a:p>
            <a:r>
              <a:rPr lang="en-US" sz="2000" dirty="0"/>
              <a:t>There is a range of model sizes where the effects “cancel out”—and having more train samples does not help test performance when training to completion. Outside the critically-parameterized regime, for sufficiently under- or overparameterized models, having more samples helps.</a:t>
            </a:r>
          </a:p>
        </p:txBody>
      </p:sp>
    </p:spTree>
    <p:extLst>
      <p:ext uri="{BB962C8B-B14F-4D97-AF65-F5344CB8AC3E}">
        <p14:creationId xmlns:p14="http://schemas.microsoft.com/office/powerpoint/2010/main" val="415626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charRg st="406" end="68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91EAF-1C82-84D3-1004-F38CD0AC44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FC8D27-82A0-2E7E-A838-06AEF22338BC}"/>
              </a:ext>
            </a:extLst>
          </p:cNvPr>
          <p:cNvSpPr>
            <a:spLocks noGrp="1"/>
          </p:cNvSpPr>
          <p:nvPr>
            <p:ph type="title"/>
          </p:nvPr>
        </p:nvSpPr>
        <p:spPr/>
        <p:txBody>
          <a:bodyPr/>
          <a:lstStyle/>
          <a:p>
            <a:r>
              <a:rPr lang="en-GB" dirty="0"/>
              <a:t>Bias-Variance Trade-off</a:t>
            </a:r>
          </a:p>
        </p:txBody>
      </p:sp>
      <p:pic>
        <p:nvPicPr>
          <p:cNvPr id="12" name="Picture 11" descr="A graph with lines and numbers&#10;&#10;AI-generated content may be incorrect.">
            <a:extLst>
              <a:ext uri="{FF2B5EF4-FFF2-40B4-BE49-F238E27FC236}">
                <a16:creationId xmlns:a16="http://schemas.microsoft.com/office/drawing/2014/main" id="{FB96FC0E-1CCD-2A6A-C411-E0BAD9162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034" y="1989418"/>
            <a:ext cx="6717931" cy="4478621"/>
          </a:xfrm>
          <a:prstGeom prst="rect">
            <a:avLst/>
          </a:prstGeom>
        </p:spPr>
      </p:pic>
    </p:spTree>
    <p:extLst>
      <p:ext uri="{BB962C8B-B14F-4D97-AF65-F5344CB8AC3E}">
        <p14:creationId xmlns:p14="http://schemas.microsoft.com/office/powerpoint/2010/main" val="3450115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6BD2D-20D9-184C-B9D8-62CE0943C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948D8-C66F-5586-EDB9-BB0D0C63DD98}"/>
              </a:ext>
            </a:extLst>
          </p:cNvPr>
          <p:cNvSpPr>
            <a:spLocks noGrp="1"/>
          </p:cNvSpPr>
          <p:nvPr>
            <p:ph type="title"/>
          </p:nvPr>
        </p:nvSpPr>
        <p:spPr/>
        <p:txBody>
          <a:bodyPr/>
          <a:lstStyle/>
          <a:p>
            <a:r>
              <a:rPr lang="en-US" dirty="0"/>
              <a:t>Deep Double Descent</a:t>
            </a:r>
          </a:p>
        </p:txBody>
      </p:sp>
      <p:pic>
        <p:nvPicPr>
          <p:cNvPr id="3" name="Picture 2" descr="A graph of a graph&#10;&#10;AI-generated content may be incorrect.">
            <a:extLst>
              <a:ext uri="{FF2B5EF4-FFF2-40B4-BE49-F238E27FC236}">
                <a16:creationId xmlns:a16="http://schemas.microsoft.com/office/drawing/2014/main" id="{F3A3514F-1931-0B41-A087-924C95689FBA}"/>
              </a:ext>
            </a:extLst>
          </p:cNvPr>
          <p:cNvPicPr>
            <a:picLocks noChangeAspect="1"/>
          </p:cNvPicPr>
          <p:nvPr/>
        </p:nvPicPr>
        <p:blipFill>
          <a:blip r:embed="rId2">
            <a:extLst>
              <a:ext uri="{28A0092B-C50C-407E-A947-70E740481C1C}">
                <a14:useLocalDpi xmlns:a14="http://schemas.microsoft.com/office/drawing/2010/main" val="0"/>
              </a:ext>
            </a:extLst>
          </a:blip>
          <a:srcRect t="5332"/>
          <a:stretch>
            <a:fillRect/>
          </a:stretch>
        </p:blipFill>
        <p:spPr>
          <a:xfrm>
            <a:off x="3479053" y="2362362"/>
            <a:ext cx="5233894" cy="3972220"/>
          </a:xfrm>
          <a:prstGeom prst="rect">
            <a:avLst/>
          </a:prstGeom>
        </p:spPr>
      </p:pic>
      <p:sp>
        <p:nvSpPr>
          <p:cNvPr id="4" name="TextBox 3">
            <a:extLst>
              <a:ext uri="{FF2B5EF4-FFF2-40B4-BE49-F238E27FC236}">
                <a16:creationId xmlns:a16="http://schemas.microsoft.com/office/drawing/2014/main" id="{9352F64B-8417-4C42-EB01-B1B241754142}"/>
              </a:ext>
            </a:extLst>
          </p:cNvPr>
          <p:cNvSpPr txBox="1"/>
          <p:nvPr/>
        </p:nvSpPr>
        <p:spPr>
          <a:xfrm>
            <a:off x="2989175" y="2054585"/>
            <a:ext cx="979755" cy="307777"/>
          </a:xfrm>
          <a:prstGeom prst="rect">
            <a:avLst/>
          </a:prstGeom>
          <a:noFill/>
        </p:spPr>
        <p:txBody>
          <a:bodyPr wrap="none" rtlCol="0">
            <a:spAutoFit/>
          </a:bodyPr>
          <a:lstStyle/>
          <a:p>
            <a:r>
              <a:rPr lang="en-US" dirty="0"/>
              <a:t>Test Error</a:t>
            </a:r>
          </a:p>
        </p:txBody>
      </p:sp>
      <p:sp>
        <p:nvSpPr>
          <p:cNvPr id="5" name="TextBox 4">
            <a:extLst>
              <a:ext uri="{FF2B5EF4-FFF2-40B4-BE49-F238E27FC236}">
                <a16:creationId xmlns:a16="http://schemas.microsoft.com/office/drawing/2014/main" id="{F91024E7-8AFA-7033-EB29-5122DB267E69}"/>
              </a:ext>
            </a:extLst>
          </p:cNvPr>
          <p:cNvSpPr txBox="1"/>
          <p:nvPr/>
        </p:nvSpPr>
        <p:spPr>
          <a:xfrm>
            <a:off x="8439482" y="5858913"/>
            <a:ext cx="1700613" cy="523220"/>
          </a:xfrm>
          <a:prstGeom prst="rect">
            <a:avLst/>
          </a:prstGeom>
          <a:noFill/>
        </p:spPr>
        <p:txBody>
          <a:bodyPr wrap="square" rtlCol="0">
            <a:spAutoFit/>
          </a:bodyPr>
          <a:lstStyle/>
          <a:p>
            <a:pPr algn="ctr"/>
            <a:r>
              <a:rPr lang="en-US" dirty="0"/>
              <a:t>Effective Model Complexity</a:t>
            </a:r>
          </a:p>
        </p:txBody>
      </p:sp>
      <p:sp>
        <p:nvSpPr>
          <p:cNvPr id="6" name="Rectangle 5">
            <a:extLst>
              <a:ext uri="{FF2B5EF4-FFF2-40B4-BE49-F238E27FC236}">
                <a16:creationId xmlns:a16="http://schemas.microsoft.com/office/drawing/2014/main" id="{33A0D52B-78AC-F4E8-6E2E-39A007971498}"/>
              </a:ext>
            </a:extLst>
          </p:cNvPr>
          <p:cNvSpPr/>
          <p:nvPr/>
        </p:nvSpPr>
        <p:spPr>
          <a:xfrm>
            <a:off x="4404571" y="2405087"/>
            <a:ext cx="653204" cy="3672000"/>
          </a:xfrm>
          <a:prstGeom prst="rect">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DC9E6F-1E80-F4AB-04B3-76B57D1B13D4}"/>
              </a:ext>
            </a:extLst>
          </p:cNvPr>
          <p:cNvSpPr txBox="1"/>
          <p:nvPr/>
        </p:nvSpPr>
        <p:spPr>
          <a:xfrm>
            <a:off x="3840419" y="2507859"/>
            <a:ext cx="459537" cy="307777"/>
          </a:xfrm>
          <a:prstGeom prst="rect">
            <a:avLst/>
          </a:prstGeom>
          <a:solidFill>
            <a:srgbClr val="FFFF00"/>
          </a:solidFill>
        </p:spPr>
        <p:txBody>
          <a:bodyPr wrap="square" rtlCol="0">
            <a:spAutoFit/>
          </a:bodyPr>
          <a:lstStyle/>
          <a:p>
            <a:pPr algn="ctr"/>
            <a:r>
              <a:rPr lang="en-US" b="1" dirty="0"/>
              <a:t>(I)</a:t>
            </a:r>
          </a:p>
        </p:txBody>
      </p:sp>
      <p:sp>
        <p:nvSpPr>
          <p:cNvPr id="8" name="TextBox 7">
            <a:extLst>
              <a:ext uri="{FF2B5EF4-FFF2-40B4-BE49-F238E27FC236}">
                <a16:creationId xmlns:a16="http://schemas.microsoft.com/office/drawing/2014/main" id="{2AE47500-B900-59F7-E67F-95C223FE45E1}"/>
              </a:ext>
            </a:extLst>
          </p:cNvPr>
          <p:cNvSpPr txBox="1"/>
          <p:nvPr/>
        </p:nvSpPr>
        <p:spPr>
          <a:xfrm>
            <a:off x="4544999" y="5708637"/>
            <a:ext cx="459538" cy="307777"/>
          </a:xfrm>
          <a:prstGeom prst="rect">
            <a:avLst/>
          </a:prstGeom>
          <a:solidFill>
            <a:srgbClr val="FFFF00"/>
          </a:solidFill>
        </p:spPr>
        <p:txBody>
          <a:bodyPr wrap="square" rtlCol="0">
            <a:spAutoFit/>
          </a:bodyPr>
          <a:lstStyle/>
          <a:p>
            <a:pPr algn="ctr"/>
            <a:r>
              <a:rPr lang="en-US" b="1" dirty="0"/>
              <a:t>(II)</a:t>
            </a:r>
          </a:p>
        </p:txBody>
      </p:sp>
      <p:sp>
        <p:nvSpPr>
          <p:cNvPr id="9" name="TextBox 8">
            <a:extLst>
              <a:ext uri="{FF2B5EF4-FFF2-40B4-BE49-F238E27FC236}">
                <a16:creationId xmlns:a16="http://schemas.microsoft.com/office/drawing/2014/main" id="{FBE4DC47-11D5-3783-0ACE-6454CE3298A1}"/>
              </a:ext>
            </a:extLst>
          </p:cNvPr>
          <p:cNvSpPr txBox="1"/>
          <p:nvPr/>
        </p:nvSpPr>
        <p:spPr>
          <a:xfrm>
            <a:off x="5162390" y="2507858"/>
            <a:ext cx="459538" cy="307777"/>
          </a:xfrm>
          <a:prstGeom prst="rect">
            <a:avLst/>
          </a:prstGeom>
          <a:solidFill>
            <a:srgbClr val="FFFF00"/>
          </a:solidFill>
        </p:spPr>
        <p:txBody>
          <a:bodyPr wrap="square" rtlCol="0">
            <a:spAutoFit/>
          </a:bodyPr>
          <a:lstStyle/>
          <a:p>
            <a:pPr algn="ctr"/>
            <a:r>
              <a:rPr lang="en-US" b="1" dirty="0"/>
              <a:t>(III)</a:t>
            </a:r>
          </a:p>
        </p:txBody>
      </p:sp>
    </p:spTree>
    <p:extLst>
      <p:ext uri="{BB962C8B-B14F-4D97-AF65-F5344CB8AC3E}">
        <p14:creationId xmlns:p14="http://schemas.microsoft.com/office/powerpoint/2010/main" val="2544891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7C10D-A73A-1066-36E0-C4CF4789FD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2B007AE-510D-7391-1903-561A643372AB}"/>
              </a:ext>
            </a:extLst>
          </p:cNvPr>
          <p:cNvSpPr>
            <a:spLocks noGrp="1"/>
          </p:cNvSpPr>
          <p:nvPr>
            <p:ph type="title"/>
          </p:nvPr>
        </p:nvSpPr>
        <p:spPr/>
        <p:txBody>
          <a:bodyPr/>
          <a:lstStyle/>
          <a:p>
            <a:r>
              <a:rPr lang="en-GB" dirty="0"/>
              <a:t>Occam’s Razor</a:t>
            </a:r>
          </a:p>
        </p:txBody>
      </p:sp>
      <p:sp>
        <p:nvSpPr>
          <p:cNvPr id="2" name="TextBox 1">
            <a:extLst>
              <a:ext uri="{FF2B5EF4-FFF2-40B4-BE49-F238E27FC236}">
                <a16:creationId xmlns:a16="http://schemas.microsoft.com/office/drawing/2014/main" id="{707C1B2F-9937-BE5A-0F52-64FEDD1C07EF}"/>
              </a:ext>
            </a:extLst>
          </p:cNvPr>
          <p:cNvSpPr txBox="1"/>
          <p:nvPr/>
        </p:nvSpPr>
        <p:spPr>
          <a:xfrm>
            <a:off x="1531800" y="3198119"/>
            <a:ext cx="9128399" cy="1569660"/>
          </a:xfrm>
          <a:prstGeom prst="rect">
            <a:avLst/>
          </a:prstGeom>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4800" i="1" dirty="0">
                <a:solidFill>
                  <a:schemeClr val="tx2">
                    <a:lumMod val="50000"/>
                  </a:schemeClr>
                </a:solidFill>
                <a:latin typeface="Times New Roman" panose="02020603050405020304" pitchFamily="18" charset="0"/>
                <a:cs typeface="Times New Roman" panose="02020603050405020304" pitchFamily="18" charset="0"/>
              </a:rPr>
              <a:t>“It is futile to do with more things that which can be done with fewer.”</a:t>
            </a:r>
          </a:p>
        </p:txBody>
      </p:sp>
      <p:sp>
        <p:nvSpPr>
          <p:cNvPr id="7" name="Rectangle 6">
            <a:extLst>
              <a:ext uri="{FF2B5EF4-FFF2-40B4-BE49-F238E27FC236}">
                <a16:creationId xmlns:a16="http://schemas.microsoft.com/office/drawing/2014/main" id="{312F3AD9-32AC-AAED-2E84-A7FEB44F5F8C}"/>
              </a:ext>
            </a:extLst>
          </p:cNvPr>
          <p:cNvSpPr/>
          <p:nvPr/>
        </p:nvSpPr>
        <p:spPr>
          <a:xfrm>
            <a:off x="10409746" y="3982949"/>
            <a:ext cx="1484702" cy="2646878"/>
          </a:xfrm>
          <a:prstGeom prst="rect">
            <a:avLst/>
          </a:prstGeom>
          <a:noFill/>
        </p:spPr>
        <p:txBody>
          <a:bodyPr wrap="none" lIns="91440" tIns="45720" rIns="91440" bIns="45720">
            <a:spAutoFit/>
          </a:bodyPr>
          <a:lstStyle/>
          <a:p>
            <a:pPr algn="ctr"/>
            <a:r>
              <a:rPr lang="en-US" sz="16600" b="1" cap="none" spc="0" dirty="0">
                <a:ln w="22225">
                  <a:solidFill>
                    <a:schemeClr val="accent2"/>
                  </a:solidFill>
                  <a:prstDash val="solid"/>
                </a:ln>
                <a:solidFill>
                  <a:schemeClr val="accent2">
                    <a:lumMod val="40000"/>
                    <a:lumOff val="60000"/>
                  </a:schemeClr>
                </a:solidFill>
                <a:effectLst>
                  <a:glow rad="228600">
                    <a:schemeClr val="accent3">
                      <a:satMod val="175000"/>
                      <a:alpha val="40000"/>
                    </a:schemeClr>
                  </a:glow>
                </a:effectLst>
              </a:rPr>
              <a:t>?</a:t>
            </a:r>
          </a:p>
        </p:txBody>
      </p:sp>
    </p:spTree>
    <p:extLst>
      <p:ext uri="{BB962C8B-B14F-4D97-AF65-F5344CB8AC3E}">
        <p14:creationId xmlns:p14="http://schemas.microsoft.com/office/powerpoint/2010/main" val="2861122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368A2-E149-510F-C991-A910B7F633C5}"/>
              </a:ext>
            </a:extLst>
          </p:cNvPr>
          <p:cNvSpPr>
            <a:spLocks noGrp="1"/>
          </p:cNvSpPr>
          <p:nvPr>
            <p:ph type="title"/>
          </p:nvPr>
        </p:nvSpPr>
        <p:spPr/>
        <p:txBody>
          <a:bodyPr/>
          <a:lstStyle/>
          <a:p>
            <a:r>
              <a:rPr lang="en-US" dirty="0"/>
              <a:t>A U-turn on Double Descent</a:t>
            </a:r>
          </a:p>
        </p:txBody>
      </p:sp>
      <p:pic>
        <p:nvPicPr>
          <p:cNvPr id="5" name="Picture 4" descr="A diagram of a curve&#10;&#10;AI-generated content may be incorrect.">
            <a:extLst>
              <a:ext uri="{FF2B5EF4-FFF2-40B4-BE49-F238E27FC236}">
                <a16:creationId xmlns:a16="http://schemas.microsoft.com/office/drawing/2014/main" id="{C98DE5BD-28BC-A3FC-DF80-B762C57E9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89" y="2911148"/>
            <a:ext cx="3339626" cy="2192684"/>
          </a:xfrm>
          <a:prstGeom prst="rect">
            <a:avLst/>
          </a:prstGeom>
        </p:spPr>
      </p:pic>
      <p:pic>
        <p:nvPicPr>
          <p:cNvPr id="7" name="Picture 6" descr="Diagram of a curve with arrows pointing to the right&#10;&#10;AI-generated content may be incorrect.">
            <a:extLst>
              <a:ext uri="{FF2B5EF4-FFF2-40B4-BE49-F238E27FC236}">
                <a16:creationId xmlns:a16="http://schemas.microsoft.com/office/drawing/2014/main" id="{2CA2C671-8369-6EDC-0325-060F00DA9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521" y="2911148"/>
            <a:ext cx="2896489" cy="2194310"/>
          </a:xfrm>
          <a:prstGeom prst="rect">
            <a:avLst/>
          </a:prstGeom>
        </p:spPr>
      </p:pic>
    </p:spTree>
    <p:extLst>
      <p:ext uri="{BB962C8B-B14F-4D97-AF65-F5344CB8AC3E}">
        <p14:creationId xmlns:p14="http://schemas.microsoft.com/office/powerpoint/2010/main" val="158580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6D9D-085B-FD51-DAED-1FADBE9A48F5}"/>
              </a:ext>
            </a:extLst>
          </p:cNvPr>
          <p:cNvSpPr>
            <a:spLocks noGrp="1"/>
          </p:cNvSpPr>
          <p:nvPr>
            <p:ph type="title"/>
          </p:nvPr>
        </p:nvSpPr>
        <p:spPr/>
        <p:txBody>
          <a:bodyPr/>
          <a:lstStyle/>
          <a:p>
            <a:r>
              <a:rPr lang="en-US" dirty="0"/>
              <a:t>A U-turn on Double Descent</a:t>
            </a:r>
          </a:p>
        </p:txBody>
      </p:sp>
      <p:pic>
        <p:nvPicPr>
          <p:cNvPr id="5" name="Picture 4" descr="A screenshot of a text&#10;&#10;AI-generated content may be incorrect.">
            <a:extLst>
              <a:ext uri="{FF2B5EF4-FFF2-40B4-BE49-F238E27FC236}">
                <a16:creationId xmlns:a16="http://schemas.microsoft.com/office/drawing/2014/main" id="{5247C172-9FD7-E615-7447-12AA76B3E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259" y="2019742"/>
            <a:ext cx="9509481" cy="4362391"/>
          </a:xfrm>
          <a:prstGeom prst="rect">
            <a:avLst/>
          </a:prstGeom>
        </p:spPr>
      </p:pic>
    </p:spTree>
    <p:extLst>
      <p:ext uri="{BB962C8B-B14F-4D97-AF65-F5344CB8AC3E}">
        <p14:creationId xmlns:p14="http://schemas.microsoft.com/office/powerpoint/2010/main" val="1921673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C921-9AF8-0803-7335-D32F5D586E8D}"/>
              </a:ext>
            </a:extLst>
          </p:cNvPr>
          <p:cNvSpPr>
            <a:spLocks noGrp="1"/>
          </p:cNvSpPr>
          <p:nvPr>
            <p:ph type="title"/>
          </p:nvPr>
        </p:nvSpPr>
        <p:spPr/>
        <p:txBody>
          <a:bodyPr/>
          <a:lstStyle/>
          <a:p>
            <a:r>
              <a:rPr lang="en-US" dirty="0"/>
              <a:t>A U-turn on Double Descent</a:t>
            </a:r>
          </a:p>
        </p:txBody>
      </p:sp>
      <p:pic>
        <p:nvPicPr>
          <p:cNvPr id="5" name="Picture 4" descr="A graph of a logistic model&#10;&#10;AI-generated content may be incorrect.">
            <a:extLst>
              <a:ext uri="{FF2B5EF4-FFF2-40B4-BE49-F238E27FC236}">
                <a16:creationId xmlns:a16="http://schemas.microsoft.com/office/drawing/2014/main" id="{B18BC158-FB8B-2362-2697-1291CC437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73" y="2040903"/>
            <a:ext cx="5581251" cy="4435234"/>
          </a:xfrm>
          <a:prstGeom prst="rect">
            <a:avLst/>
          </a:prstGeom>
        </p:spPr>
      </p:pic>
      <p:pic>
        <p:nvPicPr>
          <p:cNvPr id="7" name="Picture 6">
            <a:extLst>
              <a:ext uri="{FF2B5EF4-FFF2-40B4-BE49-F238E27FC236}">
                <a16:creationId xmlns:a16="http://schemas.microsoft.com/office/drawing/2014/main" id="{46B8DFB3-7122-4858-667A-26DC76B78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897" y="2732993"/>
            <a:ext cx="5900241" cy="696007"/>
          </a:xfrm>
          <a:prstGeom prst="rect">
            <a:avLst/>
          </a:prstGeom>
        </p:spPr>
      </p:pic>
      <p:sp>
        <p:nvSpPr>
          <p:cNvPr id="8" name="TextBox 7">
            <a:extLst>
              <a:ext uri="{FF2B5EF4-FFF2-40B4-BE49-F238E27FC236}">
                <a16:creationId xmlns:a16="http://schemas.microsoft.com/office/drawing/2014/main" id="{55F59228-31C1-9614-0957-927DEB959D90}"/>
              </a:ext>
            </a:extLst>
          </p:cNvPr>
          <p:cNvSpPr txBox="1"/>
          <p:nvPr/>
        </p:nvSpPr>
        <p:spPr>
          <a:xfrm>
            <a:off x="6079278" y="4614014"/>
            <a:ext cx="5908990" cy="338554"/>
          </a:xfrm>
          <a:prstGeom prst="rect">
            <a:avLst/>
          </a:prstGeom>
          <a:noFill/>
        </p:spPr>
        <p:txBody>
          <a:bodyPr wrap="none" rtlCol="0">
            <a:spAutoFit/>
          </a:bodyPr>
          <a:lstStyle/>
          <a:p>
            <a:r>
              <a:rPr lang="en-US" sz="1600" dirty="0">
                <a:highlight>
                  <a:srgbClr val="FFFF00"/>
                </a:highlight>
              </a:rPr>
              <a:t>When expanding beyond n, no longer in the same model class!</a:t>
            </a:r>
          </a:p>
        </p:txBody>
      </p:sp>
      <p:sp>
        <p:nvSpPr>
          <p:cNvPr id="9" name="TextBox 8">
            <a:extLst>
              <a:ext uri="{FF2B5EF4-FFF2-40B4-BE49-F238E27FC236}">
                <a16:creationId xmlns:a16="http://schemas.microsoft.com/office/drawing/2014/main" id="{85B43AAE-60D8-26A3-11FE-C507F3B1CFB4}"/>
              </a:ext>
            </a:extLst>
          </p:cNvPr>
          <p:cNvSpPr txBox="1"/>
          <p:nvPr/>
        </p:nvSpPr>
        <p:spPr>
          <a:xfrm>
            <a:off x="3574398" y="214257"/>
            <a:ext cx="8408895" cy="523220"/>
          </a:xfrm>
          <a:prstGeom prst="rect">
            <a:avLst/>
          </a:prstGeom>
          <a:noFill/>
        </p:spPr>
        <p:txBody>
          <a:bodyPr wrap="square" rtlCol="0">
            <a:spAutoFit/>
          </a:bodyPr>
          <a:lstStyle/>
          <a:p>
            <a:pPr algn="r"/>
            <a:r>
              <a:rPr lang="en-GB" dirty="0">
                <a:solidFill>
                  <a:schemeClr val="tx2">
                    <a:lumMod val="75000"/>
                  </a:schemeClr>
                </a:solidFill>
              </a:rPr>
              <a:t>Belkin, Mikhail, et al. "Reconciling modern machine-learning practice and the classical bias–variance trade-off." </a:t>
            </a:r>
            <a:r>
              <a:rPr lang="en-GB" i="1" dirty="0">
                <a:solidFill>
                  <a:schemeClr val="tx2">
                    <a:lumMod val="75000"/>
                  </a:schemeClr>
                </a:solidFill>
              </a:rPr>
              <a:t>Proceedings of the National Academy of Sciences</a:t>
            </a:r>
            <a:r>
              <a:rPr lang="en-GB" dirty="0">
                <a:solidFill>
                  <a:schemeClr val="tx2">
                    <a:lumMod val="75000"/>
                  </a:schemeClr>
                </a:solidFill>
              </a:rPr>
              <a:t> 116.32 (2019): 15849-15854.</a:t>
            </a:r>
          </a:p>
        </p:txBody>
      </p:sp>
    </p:spTree>
    <p:extLst>
      <p:ext uri="{BB962C8B-B14F-4D97-AF65-F5344CB8AC3E}">
        <p14:creationId xmlns:p14="http://schemas.microsoft.com/office/powerpoint/2010/main" val="152605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D0476-6F4B-80AC-2903-AF041747C604}"/>
              </a:ext>
            </a:extLst>
          </p:cNvPr>
          <p:cNvSpPr>
            <a:spLocks noGrp="1"/>
          </p:cNvSpPr>
          <p:nvPr>
            <p:ph type="title"/>
          </p:nvPr>
        </p:nvSpPr>
        <p:spPr/>
        <p:txBody>
          <a:bodyPr/>
          <a:lstStyle/>
          <a:p>
            <a:r>
              <a:rPr lang="en-US" dirty="0"/>
              <a:t>A U-turn on Double Descent</a:t>
            </a:r>
          </a:p>
        </p:txBody>
      </p:sp>
      <p:pic>
        <p:nvPicPr>
          <p:cNvPr id="7" name="Picture 6" descr="A graph of a graph with a blue line&#10;&#10;AI-generated content may be incorrect.">
            <a:extLst>
              <a:ext uri="{FF2B5EF4-FFF2-40B4-BE49-F238E27FC236}">
                <a16:creationId xmlns:a16="http://schemas.microsoft.com/office/drawing/2014/main" id="{5B556A5A-F72F-627D-6CB7-2CDEBCD59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0" y="2456645"/>
            <a:ext cx="10752020" cy="3152848"/>
          </a:xfrm>
          <a:prstGeom prst="rect">
            <a:avLst/>
          </a:prstGeom>
        </p:spPr>
      </p:pic>
    </p:spTree>
    <p:extLst>
      <p:ext uri="{BB962C8B-B14F-4D97-AF65-F5344CB8AC3E}">
        <p14:creationId xmlns:p14="http://schemas.microsoft.com/office/powerpoint/2010/main" val="3605330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C0E4B-8494-9C89-E629-87257C72D734}"/>
              </a:ext>
            </a:extLst>
          </p:cNvPr>
          <p:cNvSpPr>
            <a:spLocks noGrp="1"/>
          </p:cNvSpPr>
          <p:nvPr>
            <p:ph type="title"/>
          </p:nvPr>
        </p:nvSpPr>
        <p:spPr/>
        <p:txBody>
          <a:bodyPr/>
          <a:lstStyle/>
          <a:p>
            <a:r>
              <a:rPr lang="en-US" dirty="0"/>
              <a:t>A U-turn on Double Descent</a:t>
            </a:r>
          </a:p>
        </p:txBody>
      </p:sp>
      <p:pic>
        <p:nvPicPr>
          <p:cNvPr id="8" name="Picture 7" descr="A graph of a function&#10;&#10;AI-generated content may be incorrect.">
            <a:extLst>
              <a:ext uri="{FF2B5EF4-FFF2-40B4-BE49-F238E27FC236}">
                <a16:creationId xmlns:a16="http://schemas.microsoft.com/office/drawing/2014/main" id="{CD243200-6589-C657-0C6E-0C287FB9C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73" y="2456645"/>
            <a:ext cx="10750950" cy="3482417"/>
          </a:xfrm>
          <a:prstGeom prst="rect">
            <a:avLst/>
          </a:prstGeom>
        </p:spPr>
      </p:pic>
    </p:spTree>
    <p:extLst>
      <p:ext uri="{BB962C8B-B14F-4D97-AF65-F5344CB8AC3E}">
        <p14:creationId xmlns:p14="http://schemas.microsoft.com/office/powerpoint/2010/main" val="3516854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6EE9-730E-BF0C-5060-E3ACED144360}"/>
              </a:ext>
            </a:extLst>
          </p:cNvPr>
          <p:cNvSpPr>
            <a:spLocks noGrp="1"/>
          </p:cNvSpPr>
          <p:nvPr>
            <p:ph type="title"/>
          </p:nvPr>
        </p:nvSpPr>
        <p:spPr/>
        <p:txBody>
          <a:bodyPr/>
          <a:lstStyle/>
          <a:p>
            <a:r>
              <a:rPr lang="en-US" dirty="0"/>
              <a:t>A U-turn on Double Descent</a:t>
            </a:r>
          </a:p>
        </p:txBody>
      </p:sp>
      <p:sp>
        <p:nvSpPr>
          <p:cNvPr id="3" name="Text Placeholder 2">
            <a:extLst>
              <a:ext uri="{FF2B5EF4-FFF2-40B4-BE49-F238E27FC236}">
                <a16:creationId xmlns:a16="http://schemas.microsoft.com/office/drawing/2014/main" id="{F7AC9EDF-E277-E709-9027-132F30BB69E5}"/>
              </a:ext>
            </a:extLst>
          </p:cNvPr>
          <p:cNvSpPr>
            <a:spLocks noGrp="1"/>
          </p:cNvSpPr>
          <p:nvPr>
            <p:ph type="body" idx="1"/>
          </p:nvPr>
        </p:nvSpPr>
        <p:spPr/>
        <p:txBody>
          <a:bodyPr>
            <a:normAutofit/>
          </a:bodyPr>
          <a:lstStyle/>
          <a:p>
            <a:r>
              <a:rPr lang="en-US" sz="2000" dirty="0"/>
              <a:t>We demonstrated that existing experimental evidence for double descent in trees, boosting and linear regression does not contradict the traditional notion of a U-shaped complexity generalization curve.</a:t>
            </a:r>
          </a:p>
          <a:p>
            <a:r>
              <a:rPr lang="en-US" sz="2000" dirty="0"/>
              <a:t>To the contrary, there are actually two independent underlying complexity axes that each exhibit a standard convex shape, and that the observed double descent phenomenon is a direct consequence of transitioning between these two distinct mechanisms of increasing the total number of model parameters.</a:t>
            </a:r>
          </a:p>
          <a:p>
            <a:r>
              <a:rPr lang="en-US" sz="2000" dirty="0"/>
              <a:t>In the case of deep learning, … it may indeed be instructive to investigate whether there also exist multiple implicitly entangled complexity axes in neural networks, and whether this may help to explain double descent in that setting.</a:t>
            </a:r>
          </a:p>
          <a:p>
            <a:endParaRPr lang="en-US" sz="2000" dirty="0"/>
          </a:p>
        </p:txBody>
      </p:sp>
    </p:spTree>
    <p:extLst>
      <p:ext uri="{BB962C8B-B14F-4D97-AF65-F5344CB8AC3E}">
        <p14:creationId xmlns:p14="http://schemas.microsoft.com/office/powerpoint/2010/main" val="52572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AF58E-D08E-C65B-381D-D2D819AF2AEB}"/>
            </a:ext>
          </a:extLst>
        </p:cNvPr>
        <p:cNvGrpSpPr/>
        <p:nvPr/>
      </p:nvGrpSpPr>
      <p:grpSpPr>
        <a:xfrm>
          <a:off x="0" y="0"/>
          <a:ext cx="0" cy="0"/>
          <a:chOff x="0" y="0"/>
          <a:chExt cx="0" cy="0"/>
        </a:xfrm>
      </p:grpSpPr>
      <p:pic>
        <p:nvPicPr>
          <p:cNvPr id="2" name="Picture 1" descr="A cartoon of people holding an elephant&#10;&#10;AI-generated content may be incorrect.">
            <a:extLst>
              <a:ext uri="{FF2B5EF4-FFF2-40B4-BE49-F238E27FC236}">
                <a16:creationId xmlns:a16="http://schemas.microsoft.com/office/drawing/2014/main" id="{826B7747-AD17-9D15-157A-794CDFA27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631" y="288106"/>
            <a:ext cx="7408738" cy="6281787"/>
          </a:xfrm>
          <a:prstGeom prst="rect">
            <a:avLst/>
          </a:prstGeom>
        </p:spPr>
      </p:pic>
    </p:spTree>
    <p:extLst>
      <p:ext uri="{BB962C8B-B14F-4D97-AF65-F5344CB8AC3E}">
        <p14:creationId xmlns:p14="http://schemas.microsoft.com/office/powerpoint/2010/main" val="43132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8C2F8-C951-7B0D-751A-7CAAB36EEF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C5A4B1-4802-8F99-918D-BF47941C4126}"/>
              </a:ext>
            </a:extLst>
          </p:cNvPr>
          <p:cNvSpPr>
            <a:spLocks noGrp="1"/>
          </p:cNvSpPr>
          <p:nvPr>
            <p:ph type="title"/>
          </p:nvPr>
        </p:nvSpPr>
        <p:spPr/>
        <p:txBody>
          <a:bodyPr/>
          <a:lstStyle/>
          <a:p>
            <a:r>
              <a:rPr lang="en-GB" dirty="0"/>
              <a:t>Bias-Variance Trade-off</a:t>
            </a:r>
          </a:p>
        </p:txBody>
      </p:sp>
      <p:pic>
        <p:nvPicPr>
          <p:cNvPr id="12" name="Picture 11" descr="A graph with lines and numbers&#10;&#10;AI-generated content may be incorrect.">
            <a:extLst>
              <a:ext uri="{FF2B5EF4-FFF2-40B4-BE49-F238E27FC236}">
                <a16:creationId xmlns:a16="http://schemas.microsoft.com/office/drawing/2014/main" id="{DC6E2ED0-95E9-173B-1F28-5384208D3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034" y="1989418"/>
            <a:ext cx="6717931" cy="4478621"/>
          </a:xfrm>
          <a:prstGeom prst="rect">
            <a:avLst/>
          </a:prstGeom>
        </p:spPr>
      </p:pic>
      <p:sp>
        <p:nvSpPr>
          <p:cNvPr id="4" name="Callout: Line 3">
            <a:extLst>
              <a:ext uri="{FF2B5EF4-FFF2-40B4-BE49-F238E27FC236}">
                <a16:creationId xmlns:a16="http://schemas.microsoft.com/office/drawing/2014/main" id="{577233F8-91DB-4A59-64F1-5366FF009E8D}"/>
              </a:ext>
            </a:extLst>
          </p:cNvPr>
          <p:cNvSpPr/>
          <p:nvPr/>
        </p:nvSpPr>
        <p:spPr>
          <a:xfrm>
            <a:off x="8624046" y="5533466"/>
            <a:ext cx="609601" cy="383240"/>
          </a:xfrm>
          <a:prstGeom prst="borderCallout1">
            <a:avLst>
              <a:gd name="adj1" fmla="val 7429"/>
              <a:gd name="adj2" fmla="val 97279"/>
              <a:gd name="adj3" fmla="val -318372"/>
              <a:gd name="adj4" fmla="val 14936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656627B-BD63-2048-118D-014F778ACF40}"/>
              </a:ext>
            </a:extLst>
          </p:cNvPr>
          <p:cNvSpPr txBox="1"/>
          <p:nvPr/>
        </p:nvSpPr>
        <p:spPr>
          <a:xfrm>
            <a:off x="9522200" y="3213065"/>
            <a:ext cx="2450164" cy="1015663"/>
          </a:xfrm>
          <a:prstGeom prst="rect">
            <a:avLst/>
          </a:prstGeom>
          <a:noFill/>
        </p:spPr>
        <p:txBody>
          <a:bodyPr wrap="square" rtlCol="0">
            <a:spAutoFit/>
          </a:bodyPr>
          <a:lstStyle/>
          <a:p>
            <a:r>
              <a:rPr lang="en-GB" sz="2000" b="1" dirty="0"/>
              <a:t>Issue</a:t>
            </a:r>
            <a:r>
              <a:rPr lang="en-GB" sz="2000" dirty="0"/>
              <a:t>: Near-zero training loss.</a:t>
            </a:r>
            <a:br>
              <a:rPr lang="en-GB" sz="2000" dirty="0"/>
            </a:br>
            <a:r>
              <a:rPr lang="en-GB" sz="2000" u="sng" dirty="0">
                <a:highlight>
                  <a:srgbClr val="FFFF00"/>
                </a:highlight>
              </a:rPr>
              <a:t>Overfitting</a:t>
            </a:r>
            <a:r>
              <a:rPr lang="en-GB" sz="2000" dirty="0">
                <a:highlight>
                  <a:srgbClr val="FFFF00"/>
                </a:highlight>
              </a:rPr>
              <a:t>!</a:t>
            </a:r>
          </a:p>
        </p:txBody>
      </p:sp>
      <p:sp>
        <p:nvSpPr>
          <p:cNvPr id="6" name="Callout: Line 5">
            <a:extLst>
              <a:ext uri="{FF2B5EF4-FFF2-40B4-BE49-F238E27FC236}">
                <a16:creationId xmlns:a16="http://schemas.microsoft.com/office/drawing/2014/main" id="{0BDAB537-D17C-191E-43C3-09272C141087}"/>
              </a:ext>
            </a:extLst>
          </p:cNvPr>
          <p:cNvSpPr/>
          <p:nvPr/>
        </p:nvSpPr>
        <p:spPr>
          <a:xfrm>
            <a:off x="8845364" y="6000752"/>
            <a:ext cx="609601" cy="383240"/>
          </a:xfrm>
          <a:prstGeom prst="borderCallout1">
            <a:avLst>
              <a:gd name="adj1" fmla="val 7429"/>
              <a:gd name="adj2" fmla="val 97279"/>
              <a:gd name="adj3" fmla="val -96149"/>
              <a:gd name="adj4" fmla="val 12583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110547D-4DC7-D9DB-7A04-2BF26088C4F2}"/>
              </a:ext>
            </a:extLst>
          </p:cNvPr>
          <p:cNvSpPr txBox="1"/>
          <p:nvPr/>
        </p:nvSpPr>
        <p:spPr>
          <a:xfrm>
            <a:off x="9616328" y="4939154"/>
            <a:ext cx="2190188" cy="1323439"/>
          </a:xfrm>
          <a:prstGeom prst="rect">
            <a:avLst/>
          </a:prstGeom>
          <a:noFill/>
        </p:spPr>
        <p:txBody>
          <a:bodyPr wrap="square" rtlCol="0">
            <a:spAutoFit/>
          </a:bodyPr>
          <a:lstStyle/>
          <a:p>
            <a:r>
              <a:rPr lang="en-GB" sz="2000" b="1" dirty="0"/>
              <a:t>Issue</a:t>
            </a:r>
            <a:r>
              <a:rPr lang="en-GB" sz="2000" dirty="0"/>
              <a:t>: Too many parameters.</a:t>
            </a:r>
            <a:br>
              <a:rPr lang="en-GB" sz="2000" dirty="0"/>
            </a:br>
            <a:r>
              <a:rPr lang="en-GB" sz="2000" u="sng" dirty="0">
                <a:highlight>
                  <a:srgbClr val="FFFF00"/>
                </a:highlight>
              </a:rPr>
              <a:t>Over-parameterisation</a:t>
            </a:r>
            <a:r>
              <a:rPr lang="en-GB" sz="2000" dirty="0">
                <a:highlight>
                  <a:srgbClr val="FFFF00"/>
                </a:highlight>
              </a:rPr>
              <a:t>!</a:t>
            </a:r>
          </a:p>
        </p:txBody>
      </p:sp>
    </p:spTree>
    <p:extLst>
      <p:ext uri="{BB962C8B-B14F-4D97-AF65-F5344CB8AC3E}">
        <p14:creationId xmlns:p14="http://schemas.microsoft.com/office/powerpoint/2010/main" val="659058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A3C88-9FE4-6807-6569-AD2512110C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930AC1-4143-5F97-D252-6B71F26B09DC}"/>
              </a:ext>
            </a:extLst>
          </p:cNvPr>
          <p:cNvSpPr>
            <a:spLocks noGrp="1"/>
          </p:cNvSpPr>
          <p:nvPr>
            <p:ph type="title"/>
          </p:nvPr>
        </p:nvSpPr>
        <p:spPr/>
        <p:txBody>
          <a:bodyPr/>
          <a:lstStyle/>
          <a:p>
            <a:r>
              <a:rPr lang="en-GB" dirty="0"/>
              <a:t>Model Information Criteria</a:t>
            </a:r>
          </a:p>
        </p:txBody>
      </p:sp>
      <p:grpSp>
        <p:nvGrpSpPr>
          <p:cNvPr id="10" name="Group 9">
            <a:extLst>
              <a:ext uri="{FF2B5EF4-FFF2-40B4-BE49-F238E27FC236}">
                <a16:creationId xmlns:a16="http://schemas.microsoft.com/office/drawing/2014/main" id="{51EE0445-5695-28BE-43B1-52F5E12BB35A}"/>
              </a:ext>
            </a:extLst>
          </p:cNvPr>
          <p:cNvGrpSpPr/>
          <p:nvPr/>
        </p:nvGrpSpPr>
        <p:grpSpPr>
          <a:xfrm>
            <a:off x="1407459" y="3030071"/>
            <a:ext cx="9377082" cy="2257420"/>
            <a:chOff x="1344706" y="2976282"/>
            <a:chExt cx="9377082" cy="225742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6F9880-9740-44FA-8F8B-AD7A44BC152A}"/>
                    </a:ext>
                  </a:extLst>
                </p:cNvPr>
                <p:cNvSpPr txBox="1"/>
                <p:nvPr/>
              </p:nvSpPr>
              <p:spPr>
                <a:xfrm>
                  <a:off x="1344706" y="2986933"/>
                  <a:ext cx="3962400"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u="sng" dirty="0">
                      <a:latin typeface="Calibri" panose="020F0502020204030204" pitchFamily="34" charset="0"/>
                      <a:cs typeface="Calibri" panose="020F0502020204030204" pitchFamily="34" charset="0"/>
                    </a:rPr>
                    <a:t>Akaike Information Criterion (AIC)</a:t>
                  </a:r>
                  <a:br>
                    <a:rPr lang="en-GB" sz="2800" b="1" u="sng" dirty="0">
                      <a:latin typeface="Calibri" panose="020F0502020204030204" pitchFamily="34" charset="0"/>
                      <a:cs typeface="Calibri" panose="020F0502020204030204" pitchFamily="34" charset="0"/>
                    </a:rPr>
                  </a:br>
                  <a:br>
                    <a:rPr lang="en-GB" sz="2800" b="1" u="sng" dirty="0">
                      <a:latin typeface="Calibri" panose="020F0502020204030204" pitchFamily="34" charset="0"/>
                      <a:cs typeface="Calibri" panose="020F0502020204030204" pitchFamily="34" charset="0"/>
                    </a:rPr>
                  </a:br>
                  <a:br>
                    <a:rPr lang="en-GB" sz="2800" b="1" u="sng" dirty="0">
                      <a:latin typeface="Calibri" panose="020F0502020204030204" pitchFamily="34" charset="0"/>
                      <a:cs typeface="Calibri" panose="020F0502020204030204" pitchFamily="34" charset="0"/>
                    </a:rPr>
                  </a:br>
                  <a14:m>
                    <m:oMathPara xmlns:m="http://schemas.openxmlformats.org/officeDocument/2006/math">
                      <m:oMathParaPr>
                        <m:jc m:val="centerGroup"/>
                      </m:oMathParaPr>
                      <m:oMath xmlns:m="http://schemas.openxmlformats.org/officeDocument/2006/math">
                        <m:r>
                          <m:rPr>
                            <m:sty m:val="p"/>
                          </m:rPr>
                          <a:rPr lang="en-GB" sz="2800" b="0" i="0">
                            <a:latin typeface="Cambria Math" panose="02040503050406030204" pitchFamily="18" charset="0"/>
                            <a:cs typeface="Calibri" panose="020F0502020204030204" pitchFamily="34" charset="0"/>
                          </a:rPr>
                          <m:t>A</m:t>
                        </m:r>
                        <m:r>
                          <m:rPr>
                            <m:sty m:val="p"/>
                          </m:rPr>
                          <a:rPr lang="en-GB" sz="2800" b="0" i="0" smtClean="0">
                            <a:latin typeface="Cambria Math" panose="02040503050406030204" pitchFamily="18" charset="0"/>
                            <a:cs typeface="Calibri" panose="020F0502020204030204" pitchFamily="34" charset="0"/>
                          </a:rPr>
                          <m:t>IC</m:t>
                        </m:r>
                        <m:r>
                          <a:rPr lang="en-GB" sz="2800" b="0" i="1" smtClean="0">
                            <a:latin typeface="Cambria Math" panose="02040503050406030204" pitchFamily="18" charset="0"/>
                            <a:cs typeface="Calibri" panose="020F0502020204030204" pitchFamily="34" charset="0"/>
                          </a:rPr>
                          <m:t>=2</m:t>
                        </m:r>
                        <m:r>
                          <a:rPr lang="en-GB" sz="2800" b="0" i="1" smtClean="0">
                            <a:latin typeface="Cambria Math" panose="02040503050406030204" pitchFamily="18" charset="0"/>
                            <a:cs typeface="Calibri" panose="020F0502020204030204" pitchFamily="34" charset="0"/>
                          </a:rPr>
                          <m:t>𝑘</m:t>
                        </m:r>
                        <m:r>
                          <a:rPr lang="en-GB" sz="2800" b="0" i="1" smtClean="0">
                            <a:latin typeface="Cambria Math" panose="02040503050406030204" pitchFamily="18" charset="0"/>
                            <a:cs typeface="Calibri" panose="020F0502020204030204" pitchFamily="34" charset="0"/>
                          </a:rPr>
                          <m:t>−2</m:t>
                        </m:r>
                        <m:r>
                          <m:rPr>
                            <m:sty m:val="p"/>
                          </m:rPr>
                          <a:rPr lang="en-GB" sz="2800" b="0" i="0" smtClean="0">
                            <a:latin typeface="Cambria Math" panose="02040503050406030204" pitchFamily="18" charset="0"/>
                            <a:cs typeface="Calibri" panose="020F0502020204030204" pitchFamily="34" charset="0"/>
                          </a:rPr>
                          <m:t>log</m:t>
                        </m:r>
                        <m:r>
                          <a:rPr lang="en-GB" sz="2800" b="0" i="1" smtClean="0">
                            <a:latin typeface="Cambria Math" panose="02040503050406030204" pitchFamily="18" charset="0"/>
                            <a:cs typeface="Calibri" panose="020F0502020204030204" pitchFamily="34" charset="0"/>
                          </a:rPr>
                          <m:t>⁡</m:t>
                        </m:r>
                        <m:d>
                          <m:dPr>
                            <m:ctrlPr>
                              <a:rPr lang="en-GB" sz="2800" i="1" smtClean="0">
                                <a:latin typeface="Cambria Math" panose="02040503050406030204" pitchFamily="18" charset="0"/>
                                <a:cs typeface="Calibri" panose="020F0502020204030204" pitchFamily="34" charset="0"/>
                              </a:rPr>
                            </m:ctrlPr>
                          </m:dPr>
                          <m:e>
                            <m:r>
                              <a:rPr lang="en-GB" sz="2800" b="0" i="1" smtClean="0">
                                <a:latin typeface="Cambria Math" panose="02040503050406030204" pitchFamily="18" charset="0"/>
                                <a:cs typeface="Calibri" panose="020F0502020204030204" pitchFamily="34" charset="0"/>
                              </a:rPr>
                              <m:t>𝐿</m:t>
                            </m:r>
                          </m:e>
                        </m:d>
                      </m:oMath>
                    </m:oMathPara>
                  </a14:m>
                  <a:endParaRPr lang="en-GB" sz="2800" i="1" dirty="0">
                    <a:latin typeface="Calibri" panose="020F0502020204030204" pitchFamily="34" charset="0"/>
                    <a:cs typeface="Calibri" panose="020F0502020204030204" pitchFamily="34" charset="0"/>
                  </a:endParaRPr>
                </a:p>
              </p:txBody>
            </p:sp>
          </mc:Choice>
          <mc:Fallback xmlns="">
            <p:sp>
              <p:nvSpPr>
                <p:cNvPr id="4" name="TextBox 3">
                  <a:extLst>
                    <a:ext uri="{FF2B5EF4-FFF2-40B4-BE49-F238E27FC236}">
                      <a16:creationId xmlns:a16="http://schemas.microsoft.com/office/drawing/2014/main" id="{C96F9880-9740-44FA-8F8B-AD7A44BC152A}"/>
                    </a:ext>
                  </a:extLst>
                </p:cNvPr>
                <p:cNvSpPr txBox="1">
                  <a:spLocks noRot="1" noChangeAspect="1" noMove="1" noResize="1" noEditPoints="1" noAdjustHandles="1" noChangeArrowheads="1" noChangeShapeType="1" noTextEdit="1"/>
                </p:cNvSpPr>
                <p:nvPr/>
              </p:nvSpPr>
              <p:spPr>
                <a:xfrm>
                  <a:off x="1344706" y="2986933"/>
                  <a:ext cx="3962400" cy="2246769"/>
                </a:xfrm>
                <a:prstGeom prst="rect">
                  <a:avLst/>
                </a:prstGeom>
                <a:blipFill>
                  <a:blip r:embed="rId2"/>
                  <a:stretch>
                    <a:fillRect t="-2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1736E4-0126-5B75-149C-06EEF1D7202F}"/>
                    </a:ext>
                  </a:extLst>
                </p:cNvPr>
                <p:cNvSpPr txBox="1"/>
                <p:nvPr/>
              </p:nvSpPr>
              <p:spPr>
                <a:xfrm>
                  <a:off x="6759388" y="2976282"/>
                  <a:ext cx="3962400"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u="sng" dirty="0">
                      <a:latin typeface="Calibri" panose="020F0502020204030204" pitchFamily="34" charset="0"/>
                      <a:cs typeface="Calibri" panose="020F0502020204030204" pitchFamily="34" charset="0"/>
                    </a:rPr>
                    <a:t>Bayesian Information Criterion (BIC)</a:t>
                  </a:r>
                  <a:br>
                    <a:rPr lang="en-GB" sz="2800" b="1" u="sng" dirty="0">
                      <a:latin typeface="Calibri" panose="020F0502020204030204" pitchFamily="34" charset="0"/>
                      <a:cs typeface="Calibri" panose="020F0502020204030204" pitchFamily="34" charset="0"/>
                    </a:rPr>
                  </a:br>
                  <a:br>
                    <a:rPr lang="en-GB" sz="2800" b="1" u="sng" dirty="0">
                      <a:latin typeface="Calibri" panose="020F0502020204030204" pitchFamily="34" charset="0"/>
                      <a:cs typeface="Calibri" panose="020F0502020204030204" pitchFamily="34" charset="0"/>
                    </a:rPr>
                  </a:br>
                  <a:br>
                    <a:rPr lang="en-GB" sz="2800" b="1" u="sng" dirty="0">
                      <a:latin typeface="Calibri" panose="020F0502020204030204" pitchFamily="34" charset="0"/>
                      <a:cs typeface="Calibri" panose="020F0502020204030204" pitchFamily="34" charset="0"/>
                    </a:rPr>
                  </a:br>
                  <a14:m>
                    <m:oMathPara xmlns:m="http://schemas.openxmlformats.org/officeDocument/2006/math">
                      <m:oMathParaPr>
                        <m:jc m:val="centerGroup"/>
                      </m:oMathParaPr>
                      <m:oMath xmlns:m="http://schemas.openxmlformats.org/officeDocument/2006/math">
                        <m:r>
                          <m:rPr>
                            <m:sty m:val="p"/>
                          </m:rPr>
                          <a:rPr lang="en-GB" sz="2800" dirty="0" smtClean="0">
                            <a:latin typeface="Cambria Math" panose="02040503050406030204" pitchFamily="18" charset="0"/>
                            <a:cs typeface="Calibri" panose="020F0502020204030204" pitchFamily="34" charset="0"/>
                          </a:rPr>
                          <m:t>B</m:t>
                        </m:r>
                        <m:r>
                          <m:rPr>
                            <m:sty m:val="p"/>
                          </m:rPr>
                          <a:rPr lang="en-GB" sz="2800" b="0" i="0" smtClean="0">
                            <a:latin typeface="Cambria Math" panose="02040503050406030204" pitchFamily="18" charset="0"/>
                            <a:cs typeface="Calibri" panose="020F0502020204030204" pitchFamily="34" charset="0"/>
                          </a:rPr>
                          <m:t>IC</m:t>
                        </m:r>
                        <m:r>
                          <a:rPr lang="en-GB" sz="2800" b="0" i="1" smtClean="0">
                            <a:latin typeface="Cambria Math" panose="02040503050406030204" pitchFamily="18" charset="0"/>
                            <a:cs typeface="Calibri" panose="020F0502020204030204" pitchFamily="34" charset="0"/>
                          </a:rPr>
                          <m:t>=</m:t>
                        </m:r>
                        <m:r>
                          <a:rPr lang="en-GB" sz="2800" b="0" i="1" smtClean="0">
                            <a:latin typeface="Cambria Math" panose="02040503050406030204" pitchFamily="18" charset="0"/>
                            <a:cs typeface="Calibri" panose="020F0502020204030204" pitchFamily="34" charset="0"/>
                          </a:rPr>
                          <m:t>𝑘</m:t>
                        </m:r>
                        <m:r>
                          <m:rPr>
                            <m:sty m:val="p"/>
                          </m:rPr>
                          <a:rPr lang="en-GB" sz="2800">
                            <a:latin typeface="Cambria Math" panose="02040503050406030204" pitchFamily="18" charset="0"/>
                            <a:cs typeface="Calibri" panose="020F0502020204030204" pitchFamily="34" charset="0"/>
                          </a:rPr>
                          <m:t>log</m:t>
                        </m:r>
                        <m:r>
                          <a:rPr lang="en-GB" sz="2800" i="1">
                            <a:latin typeface="Cambria Math" panose="02040503050406030204" pitchFamily="18" charset="0"/>
                            <a:cs typeface="Calibri" panose="020F0502020204030204" pitchFamily="34" charset="0"/>
                          </a:rPr>
                          <m:t>⁡</m:t>
                        </m:r>
                        <m:d>
                          <m:dPr>
                            <m:ctrlPr>
                              <a:rPr lang="en-GB" sz="2800" i="1">
                                <a:latin typeface="Cambria Math" panose="02040503050406030204" pitchFamily="18" charset="0"/>
                                <a:cs typeface="Calibri" panose="020F0502020204030204" pitchFamily="34" charset="0"/>
                              </a:rPr>
                            </m:ctrlPr>
                          </m:dPr>
                          <m:e>
                            <m:r>
                              <m:rPr>
                                <m:sty m:val="p"/>
                              </m:rPr>
                              <a:rPr lang="en-GB" sz="2800" b="0" i="1" smtClean="0">
                                <a:latin typeface="Cambria Math" panose="02040503050406030204" pitchFamily="18" charset="0"/>
                                <a:cs typeface="Calibri" panose="020F0502020204030204" pitchFamily="34" charset="0"/>
                              </a:rPr>
                              <m:t>n</m:t>
                            </m:r>
                          </m:e>
                        </m:d>
                        <m:r>
                          <a:rPr lang="en-GB" sz="2800" b="0" i="1" smtClean="0">
                            <a:latin typeface="Cambria Math" panose="02040503050406030204" pitchFamily="18" charset="0"/>
                            <a:cs typeface="Calibri" panose="020F0502020204030204" pitchFamily="34" charset="0"/>
                          </a:rPr>
                          <m:t>−2</m:t>
                        </m:r>
                        <m:r>
                          <m:rPr>
                            <m:sty m:val="p"/>
                          </m:rPr>
                          <a:rPr lang="en-GB" sz="2800" b="0" i="0" smtClean="0">
                            <a:latin typeface="Cambria Math" panose="02040503050406030204" pitchFamily="18" charset="0"/>
                            <a:cs typeface="Calibri" panose="020F0502020204030204" pitchFamily="34" charset="0"/>
                          </a:rPr>
                          <m:t>log</m:t>
                        </m:r>
                        <m:r>
                          <a:rPr lang="en-GB" sz="2800" b="0" i="1" smtClean="0">
                            <a:latin typeface="Cambria Math" panose="02040503050406030204" pitchFamily="18" charset="0"/>
                            <a:cs typeface="Calibri" panose="020F0502020204030204" pitchFamily="34" charset="0"/>
                          </a:rPr>
                          <m:t>⁡</m:t>
                        </m:r>
                        <m:d>
                          <m:dPr>
                            <m:ctrlPr>
                              <a:rPr lang="en-GB" sz="2800" i="1" smtClean="0">
                                <a:latin typeface="Cambria Math" panose="02040503050406030204" pitchFamily="18" charset="0"/>
                                <a:cs typeface="Calibri" panose="020F0502020204030204" pitchFamily="34" charset="0"/>
                              </a:rPr>
                            </m:ctrlPr>
                          </m:dPr>
                          <m:e>
                            <m:r>
                              <a:rPr lang="en-GB" sz="2800" b="0" i="1" smtClean="0">
                                <a:latin typeface="Cambria Math" panose="02040503050406030204" pitchFamily="18" charset="0"/>
                                <a:cs typeface="Calibri" panose="020F0502020204030204" pitchFamily="34" charset="0"/>
                              </a:rPr>
                              <m:t>𝐿</m:t>
                            </m:r>
                          </m:e>
                        </m:d>
                      </m:oMath>
                    </m:oMathPara>
                  </a14:m>
                  <a:endParaRPr lang="en-GB" sz="2800" i="1" dirty="0">
                    <a:latin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DF1736E4-0126-5B75-149C-06EEF1D7202F}"/>
                    </a:ext>
                  </a:extLst>
                </p:cNvPr>
                <p:cNvSpPr txBox="1">
                  <a:spLocks noRot="1" noChangeAspect="1" noMove="1" noResize="1" noEditPoints="1" noAdjustHandles="1" noChangeArrowheads="1" noChangeShapeType="1" noTextEdit="1"/>
                </p:cNvSpPr>
                <p:nvPr/>
              </p:nvSpPr>
              <p:spPr>
                <a:xfrm>
                  <a:off x="6759388" y="2976282"/>
                  <a:ext cx="3962400" cy="2246769"/>
                </a:xfrm>
                <a:prstGeom prst="rect">
                  <a:avLst/>
                </a:prstGeom>
                <a:blipFill>
                  <a:blip r:embed="rId3"/>
                  <a:stretch>
                    <a:fillRect t="-1877"/>
                  </a:stretch>
                </a:blipFill>
              </p:spPr>
              <p:txBody>
                <a:bodyPr/>
                <a:lstStyle/>
                <a:p>
                  <a:r>
                    <a:rPr lang="en-GB">
                      <a:noFill/>
                    </a:rPr>
                    <a:t> </a:t>
                  </a:r>
                </a:p>
              </p:txBody>
            </p:sp>
          </mc:Fallback>
        </mc:AlternateContent>
        <p:sp>
          <p:nvSpPr>
            <p:cNvPr id="6" name="Oval 5">
              <a:extLst>
                <a:ext uri="{FF2B5EF4-FFF2-40B4-BE49-F238E27FC236}">
                  <a16:creationId xmlns:a16="http://schemas.microsoft.com/office/drawing/2014/main" id="{AE2A264E-BFAB-C32B-CC60-EEDE0428EEFF}"/>
                </a:ext>
              </a:extLst>
            </p:cNvPr>
            <p:cNvSpPr/>
            <p:nvPr/>
          </p:nvSpPr>
          <p:spPr>
            <a:xfrm>
              <a:off x="2958352" y="4676202"/>
              <a:ext cx="242048" cy="510989"/>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A68090D8-C76F-2CCB-8143-D9187BAAA56A}"/>
                </a:ext>
              </a:extLst>
            </p:cNvPr>
            <p:cNvSpPr/>
            <p:nvPr/>
          </p:nvSpPr>
          <p:spPr>
            <a:xfrm>
              <a:off x="7808258" y="4676201"/>
              <a:ext cx="242048" cy="510989"/>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44964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19B48-4758-05C5-91A0-E806DFAD5047}"/>
              </a:ext>
            </a:extLst>
          </p:cNvPr>
          <p:cNvSpPr>
            <a:spLocks noGrp="1"/>
          </p:cNvSpPr>
          <p:nvPr>
            <p:ph type="title"/>
          </p:nvPr>
        </p:nvSpPr>
        <p:spPr/>
        <p:txBody>
          <a:bodyPr/>
          <a:lstStyle/>
          <a:p>
            <a:r>
              <a:rPr lang="en-GB" dirty="0"/>
              <a:t>Sparsity Regularisation</a:t>
            </a:r>
          </a:p>
        </p:txBody>
      </p:sp>
      <p:sp>
        <p:nvSpPr>
          <p:cNvPr id="4" name="TextBox 3">
            <a:extLst>
              <a:ext uri="{FF2B5EF4-FFF2-40B4-BE49-F238E27FC236}">
                <a16:creationId xmlns:a16="http://schemas.microsoft.com/office/drawing/2014/main" id="{C959727A-0A61-D014-ED5F-48152992E630}"/>
              </a:ext>
            </a:extLst>
          </p:cNvPr>
          <p:cNvSpPr txBox="1"/>
          <p:nvPr/>
        </p:nvSpPr>
        <p:spPr>
          <a:xfrm>
            <a:off x="1407459" y="2377334"/>
            <a:ext cx="3962400"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u="sng" dirty="0">
                <a:latin typeface="Calibri" panose="020F0502020204030204" pitchFamily="34" charset="0"/>
                <a:cs typeface="Calibri" panose="020F0502020204030204" pitchFamily="34" charset="0"/>
              </a:rPr>
              <a:t>LASSO</a:t>
            </a:r>
            <a:br>
              <a:rPr lang="en-GB" sz="2800" b="1" u="sng" dirty="0">
                <a:latin typeface="Calibri" panose="020F0502020204030204" pitchFamily="34" charset="0"/>
                <a:cs typeface="Calibri" panose="020F0502020204030204" pitchFamily="34" charset="0"/>
              </a:rPr>
            </a:br>
            <a:endParaRPr lang="en-GB" sz="2800" b="1" u="sng" dirty="0">
              <a:latin typeface="Calibri" panose="020F0502020204030204" pitchFamily="34" charset="0"/>
              <a:cs typeface="Calibri" panose="020F0502020204030204" pitchFamily="34" charset="0"/>
            </a:endParaRPr>
          </a:p>
          <a:p>
            <a:pPr algn="ctr"/>
            <a:endParaRPr lang="en-GB" sz="2800" b="1" u="sng" dirty="0">
              <a:latin typeface="Calibri" panose="020F0502020204030204" pitchFamily="34" charset="0"/>
              <a:cs typeface="Calibri" panose="020F0502020204030204" pitchFamily="34" charset="0"/>
            </a:endParaRPr>
          </a:p>
          <a:p>
            <a:pPr algn="ctr"/>
            <a:br>
              <a:rPr lang="en-GB" sz="2800" b="1" u="sng" dirty="0">
                <a:latin typeface="Calibri" panose="020F0502020204030204" pitchFamily="34" charset="0"/>
                <a:cs typeface="Calibri" panose="020F0502020204030204" pitchFamily="34" charset="0"/>
              </a:rPr>
            </a:br>
            <a:endParaRPr lang="en-GB" sz="2800" b="1" u="sng" dirty="0">
              <a:latin typeface="Calibri" panose="020F0502020204030204" pitchFamily="34" charset="0"/>
              <a:cs typeface="Calibri" panose="020F0502020204030204" pitchFamily="34" charset="0"/>
            </a:endParaRPr>
          </a:p>
          <a:p>
            <a:pPr algn="ctr"/>
            <a:endParaRPr lang="en-GB" sz="2800" b="1" i="1" u="sng" dirty="0">
              <a:latin typeface="Calibri" panose="020F0502020204030204" pitchFamily="34" charset="0"/>
              <a:cs typeface="Calibri" panose="020F0502020204030204" pitchFamily="34" charset="0"/>
            </a:endParaRPr>
          </a:p>
          <a:p>
            <a:pPr algn="ctr"/>
            <a:endParaRPr lang="en-GB" sz="2800" b="1" i="1" u="sng" dirty="0">
              <a:latin typeface="Calibri" panose="020F0502020204030204" pitchFamily="34" charset="0"/>
              <a:cs typeface="Calibri" panose="020F0502020204030204" pitchFamily="34" charset="0"/>
            </a:endParaRPr>
          </a:p>
          <a:p>
            <a:pPr algn="ctr"/>
            <a:endParaRPr lang="en-GB" sz="2800" b="1" i="1" u="sng" dirty="0">
              <a:latin typeface="Calibri" panose="020F0502020204030204" pitchFamily="34" charset="0"/>
              <a:cs typeface="Calibri" panose="020F0502020204030204" pitchFamily="34" charset="0"/>
            </a:endParaRPr>
          </a:p>
          <a:p>
            <a:pPr algn="ctr"/>
            <a:endParaRPr lang="en-GB" sz="2800" i="1" dirty="0">
              <a:latin typeface="Calibri" panose="020F0502020204030204" pitchFamily="34" charset="0"/>
              <a:cs typeface="Calibri" panose="020F0502020204030204" pitchFamily="34" charset="0"/>
            </a:endParaRPr>
          </a:p>
        </p:txBody>
      </p:sp>
      <p:pic>
        <p:nvPicPr>
          <p:cNvPr id="6" name="Picture 5" descr="A diagram of a graph&#10;&#10;AI-generated content may be incorrect.">
            <a:extLst>
              <a:ext uri="{FF2B5EF4-FFF2-40B4-BE49-F238E27FC236}">
                <a16:creationId xmlns:a16="http://schemas.microsoft.com/office/drawing/2014/main" id="{DD6CC937-417E-B8BA-8FE2-15CA15ADAB64}"/>
              </a:ext>
            </a:extLst>
          </p:cNvPr>
          <p:cNvPicPr>
            <a:picLocks noChangeAspect="1"/>
          </p:cNvPicPr>
          <p:nvPr/>
        </p:nvPicPr>
        <p:blipFill>
          <a:blip r:embed="rId2">
            <a:extLst>
              <a:ext uri="{28A0092B-C50C-407E-A947-70E740481C1C}">
                <a14:useLocalDpi xmlns:a14="http://schemas.microsoft.com/office/drawing/2010/main" val="0"/>
              </a:ext>
            </a:extLst>
          </a:blip>
          <a:srcRect l="4041" t="6881" r="50000" b="3200"/>
          <a:stretch>
            <a:fillRect/>
          </a:stretch>
        </p:blipFill>
        <p:spPr>
          <a:xfrm>
            <a:off x="1712385" y="2985249"/>
            <a:ext cx="3352547" cy="3199662"/>
          </a:xfrm>
          <a:prstGeom prst="rect">
            <a:avLst/>
          </a:prstGeom>
        </p:spPr>
      </p:pic>
      <p:sp>
        <p:nvSpPr>
          <p:cNvPr id="7" name="TextBox 6">
            <a:extLst>
              <a:ext uri="{FF2B5EF4-FFF2-40B4-BE49-F238E27FC236}">
                <a16:creationId xmlns:a16="http://schemas.microsoft.com/office/drawing/2014/main" id="{1E7230A9-3C57-F88D-CB88-9E7F154812F1}"/>
              </a:ext>
            </a:extLst>
          </p:cNvPr>
          <p:cNvSpPr txBox="1"/>
          <p:nvPr/>
        </p:nvSpPr>
        <p:spPr>
          <a:xfrm>
            <a:off x="6822141" y="2377334"/>
            <a:ext cx="3962400"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u="sng" dirty="0">
                <a:latin typeface="Calibri" panose="020F0502020204030204" pitchFamily="34" charset="0"/>
                <a:cs typeface="Calibri" panose="020F0502020204030204" pitchFamily="34" charset="0"/>
              </a:rPr>
              <a:t>Laplace Prior</a:t>
            </a:r>
            <a:br>
              <a:rPr lang="en-GB" sz="2800" b="1" u="sng" dirty="0">
                <a:latin typeface="Calibri" panose="020F0502020204030204" pitchFamily="34" charset="0"/>
                <a:cs typeface="Calibri" panose="020F0502020204030204" pitchFamily="34" charset="0"/>
              </a:rPr>
            </a:br>
            <a:endParaRPr lang="en-GB" sz="2800" b="1" u="sng" dirty="0">
              <a:latin typeface="Calibri" panose="020F0502020204030204" pitchFamily="34" charset="0"/>
              <a:cs typeface="Calibri" panose="020F0502020204030204" pitchFamily="34" charset="0"/>
            </a:endParaRPr>
          </a:p>
          <a:p>
            <a:pPr algn="ctr"/>
            <a:endParaRPr lang="en-GB" sz="2800" b="1" u="sng" dirty="0">
              <a:latin typeface="Calibri" panose="020F0502020204030204" pitchFamily="34" charset="0"/>
              <a:cs typeface="Calibri" panose="020F0502020204030204" pitchFamily="34" charset="0"/>
            </a:endParaRPr>
          </a:p>
          <a:p>
            <a:pPr algn="ctr"/>
            <a:br>
              <a:rPr lang="en-GB" sz="2800" b="1" u="sng" dirty="0">
                <a:latin typeface="Calibri" panose="020F0502020204030204" pitchFamily="34" charset="0"/>
                <a:cs typeface="Calibri" panose="020F0502020204030204" pitchFamily="34" charset="0"/>
              </a:rPr>
            </a:br>
            <a:endParaRPr lang="en-GB" sz="2800" b="1" u="sng" dirty="0">
              <a:latin typeface="Calibri" panose="020F0502020204030204" pitchFamily="34" charset="0"/>
              <a:cs typeface="Calibri" panose="020F0502020204030204" pitchFamily="34" charset="0"/>
            </a:endParaRPr>
          </a:p>
          <a:p>
            <a:pPr algn="ctr"/>
            <a:endParaRPr lang="en-GB" sz="2800" b="1" i="1" u="sng" dirty="0">
              <a:latin typeface="Calibri" panose="020F0502020204030204" pitchFamily="34" charset="0"/>
              <a:cs typeface="Calibri" panose="020F0502020204030204" pitchFamily="34" charset="0"/>
            </a:endParaRPr>
          </a:p>
          <a:p>
            <a:pPr algn="ctr"/>
            <a:endParaRPr lang="en-GB" sz="2800" b="1" i="1" u="sng" dirty="0">
              <a:latin typeface="Calibri" panose="020F0502020204030204" pitchFamily="34" charset="0"/>
              <a:cs typeface="Calibri" panose="020F0502020204030204" pitchFamily="34" charset="0"/>
            </a:endParaRPr>
          </a:p>
          <a:p>
            <a:pPr algn="ctr"/>
            <a:endParaRPr lang="en-GB" sz="2800" b="1" i="1" u="sng" dirty="0">
              <a:latin typeface="Calibri" panose="020F0502020204030204" pitchFamily="34" charset="0"/>
              <a:cs typeface="Calibri" panose="020F0502020204030204" pitchFamily="34" charset="0"/>
            </a:endParaRPr>
          </a:p>
          <a:p>
            <a:pPr algn="ctr"/>
            <a:endParaRPr lang="en-GB" sz="2800" i="1" dirty="0">
              <a:latin typeface="Calibri" panose="020F0502020204030204" pitchFamily="34" charset="0"/>
              <a:cs typeface="Calibri" panose="020F0502020204030204" pitchFamily="34" charset="0"/>
            </a:endParaRPr>
          </a:p>
        </p:txBody>
      </p:sp>
      <p:pic>
        <p:nvPicPr>
          <p:cNvPr id="9" name="Picture 8" descr="A graph of a function&#10;&#10;AI-generated content may be incorrect.">
            <a:extLst>
              <a:ext uri="{FF2B5EF4-FFF2-40B4-BE49-F238E27FC236}">
                <a16:creationId xmlns:a16="http://schemas.microsoft.com/office/drawing/2014/main" id="{0C3C5466-756D-9542-2CBF-FFB14B5FA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141" y="3070045"/>
            <a:ext cx="4035953" cy="3030069"/>
          </a:xfrm>
          <a:prstGeom prst="rect">
            <a:avLst/>
          </a:prstGeom>
        </p:spPr>
      </p:pic>
    </p:spTree>
    <p:extLst>
      <p:ext uri="{BB962C8B-B14F-4D97-AF65-F5344CB8AC3E}">
        <p14:creationId xmlns:p14="http://schemas.microsoft.com/office/powerpoint/2010/main" val="2882239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CA88F-6D9D-0F5B-6291-7DECF36E5A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5AAED7-B465-DD1F-5B32-355179C9617F}"/>
              </a:ext>
            </a:extLst>
          </p:cNvPr>
          <p:cNvSpPr>
            <a:spLocks noGrp="1"/>
          </p:cNvSpPr>
          <p:nvPr>
            <p:ph type="title"/>
          </p:nvPr>
        </p:nvSpPr>
        <p:spPr/>
        <p:txBody>
          <a:bodyPr/>
          <a:lstStyle/>
          <a:p>
            <a:r>
              <a:rPr lang="en-GB" dirty="0"/>
              <a:t>Occam’s Razor</a:t>
            </a:r>
          </a:p>
        </p:txBody>
      </p:sp>
      <p:sp>
        <p:nvSpPr>
          <p:cNvPr id="2" name="TextBox 1">
            <a:extLst>
              <a:ext uri="{FF2B5EF4-FFF2-40B4-BE49-F238E27FC236}">
                <a16:creationId xmlns:a16="http://schemas.microsoft.com/office/drawing/2014/main" id="{368F5008-23E9-FB45-6DA3-39551B1FDC04}"/>
              </a:ext>
            </a:extLst>
          </p:cNvPr>
          <p:cNvSpPr txBox="1"/>
          <p:nvPr/>
        </p:nvSpPr>
        <p:spPr>
          <a:xfrm>
            <a:off x="1531800" y="3198119"/>
            <a:ext cx="9128399" cy="1569660"/>
          </a:xfrm>
          <a:prstGeom prst="rect">
            <a:avLst/>
          </a:prstGeom>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4800" i="1" dirty="0">
                <a:solidFill>
                  <a:schemeClr val="tx2">
                    <a:lumMod val="50000"/>
                  </a:schemeClr>
                </a:solidFill>
                <a:latin typeface="Times New Roman" panose="02020603050405020304" pitchFamily="18" charset="0"/>
                <a:cs typeface="Times New Roman" panose="02020603050405020304" pitchFamily="18" charset="0"/>
              </a:rPr>
              <a:t>“It is futile to do with more things that which can be done with fewer.”</a:t>
            </a:r>
          </a:p>
        </p:txBody>
      </p:sp>
      <p:sp>
        <p:nvSpPr>
          <p:cNvPr id="7" name="Rectangle 6">
            <a:extLst>
              <a:ext uri="{FF2B5EF4-FFF2-40B4-BE49-F238E27FC236}">
                <a16:creationId xmlns:a16="http://schemas.microsoft.com/office/drawing/2014/main" id="{4BFF7366-9D6C-CD4E-1508-D3644A796EC0}"/>
              </a:ext>
            </a:extLst>
          </p:cNvPr>
          <p:cNvSpPr/>
          <p:nvPr/>
        </p:nvSpPr>
        <p:spPr>
          <a:xfrm>
            <a:off x="10409746" y="3982949"/>
            <a:ext cx="1484702" cy="2646878"/>
          </a:xfrm>
          <a:prstGeom prst="rect">
            <a:avLst/>
          </a:prstGeom>
          <a:noFill/>
        </p:spPr>
        <p:txBody>
          <a:bodyPr wrap="none" lIns="91440" tIns="45720" rIns="91440" bIns="45720">
            <a:spAutoFit/>
          </a:bodyPr>
          <a:lstStyle/>
          <a:p>
            <a:pPr algn="ctr"/>
            <a:r>
              <a:rPr lang="en-US" sz="16600" b="1" cap="none" spc="0" dirty="0">
                <a:ln w="22225">
                  <a:solidFill>
                    <a:schemeClr val="accent2"/>
                  </a:solidFill>
                  <a:prstDash val="solid"/>
                </a:ln>
                <a:solidFill>
                  <a:schemeClr val="accent2">
                    <a:lumMod val="40000"/>
                    <a:lumOff val="60000"/>
                  </a:schemeClr>
                </a:solidFill>
                <a:effectLst>
                  <a:glow rad="228600">
                    <a:schemeClr val="accent3">
                      <a:satMod val="175000"/>
                      <a:alpha val="40000"/>
                    </a:schemeClr>
                  </a:glow>
                </a:effectLst>
              </a:rPr>
              <a:t>?</a:t>
            </a:r>
          </a:p>
        </p:txBody>
      </p:sp>
    </p:spTree>
    <p:extLst>
      <p:ext uri="{BB962C8B-B14F-4D97-AF65-F5344CB8AC3E}">
        <p14:creationId xmlns:p14="http://schemas.microsoft.com/office/powerpoint/2010/main" val="409068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47D348-57D5-2A92-0C5A-C2D770D95C60}"/>
              </a:ext>
            </a:extLst>
          </p:cNvPr>
          <p:cNvSpPr>
            <a:spLocks noGrp="1"/>
          </p:cNvSpPr>
          <p:nvPr>
            <p:ph type="title"/>
          </p:nvPr>
        </p:nvSpPr>
        <p:spPr/>
        <p:txBody>
          <a:bodyPr/>
          <a:lstStyle/>
          <a:p>
            <a:r>
              <a:rPr lang="en-GB" dirty="0"/>
              <a:t>“Modern” Statistical Learning</a:t>
            </a:r>
          </a:p>
        </p:txBody>
      </p:sp>
      <p:grpSp>
        <p:nvGrpSpPr>
          <p:cNvPr id="4" name="Group 3">
            <a:extLst>
              <a:ext uri="{FF2B5EF4-FFF2-40B4-BE49-F238E27FC236}">
                <a16:creationId xmlns:a16="http://schemas.microsoft.com/office/drawing/2014/main" id="{8EDE8C49-4E12-AEA0-FAD7-5661E6176C64}"/>
              </a:ext>
            </a:extLst>
          </p:cNvPr>
          <p:cNvGrpSpPr/>
          <p:nvPr/>
        </p:nvGrpSpPr>
        <p:grpSpPr>
          <a:xfrm>
            <a:off x="1074856" y="3168666"/>
            <a:ext cx="2141778" cy="1446892"/>
            <a:chOff x="1559859" y="2805953"/>
            <a:chExt cx="2967317" cy="1972235"/>
          </a:xfrm>
        </p:grpSpPr>
        <p:sp>
          <p:nvSpPr>
            <p:cNvPr id="5" name="Rectangle: Rounded Corners 4">
              <a:extLst>
                <a:ext uri="{FF2B5EF4-FFF2-40B4-BE49-F238E27FC236}">
                  <a16:creationId xmlns:a16="http://schemas.microsoft.com/office/drawing/2014/main" id="{8FA42CE7-31B0-873A-0F7D-26C80634DFA9}"/>
                </a:ext>
              </a:extLst>
            </p:cNvPr>
            <p:cNvSpPr/>
            <p:nvPr/>
          </p:nvSpPr>
          <p:spPr>
            <a:xfrm>
              <a:off x="1559859" y="2805953"/>
              <a:ext cx="2967317" cy="197223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a:extLst>
                <a:ext uri="{FF2B5EF4-FFF2-40B4-BE49-F238E27FC236}">
                  <a16:creationId xmlns:a16="http://schemas.microsoft.com/office/drawing/2014/main" id="{7845E7AE-441F-38C7-66EB-6092F3EE3EC4}"/>
                </a:ext>
              </a:extLst>
            </p:cNvPr>
            <p:cNvCxnSpPr>
              <a:cxnSpLocks/>
            </p:cNvCxnSpPr>
            <p:nvPr/>
          </p:nvCxnSpPr>
          <p:spPr>
            <a:xfrm>
              <a:off x="1559859" y="3429000"/>
              <a:ext cx="2967317"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267E48AC-D0DC-DF76-1B70-18EE0E45906B}"/>
                </a:ext>
              </a:extLst>
            </p:cNvPr>
            <p:cNvSpPr txBox="1"/>
            <p:nvPr/>
          </p:nvSpPr>
          <p:spPr>
            <a:xfrm>
              <a:off x="2648216" y="2844225"/>
              <a:ext cx="790601" cy="461665"/>
            </a:xfrm>
            <a:prstGeom prst="rect">
              <a:avLst/>
            </a:prstGeom>
            <a:noFill/>
          </p:spPr>
          <p:txBody>
            <a:bodyPr wrap="none" rtlCol="0">
              <a:spAutoFit/>
            </a:bodyPr>
            <a:lstStyle/>
            <a:p>
              <a:pPr algn="ctr"/>
              <a:r>
                <a:rPr lang="en-GB" sz="2400" b="1" dirty="0">
                  <a:latin typeface="Calibri" panose="020F0502020204030204" pitchFamily="34" charset="0"/>
                  <a:cs typeface="Calibri" panose="020F0502020204030204" pitchFamily="34" charset="0"/>
                </a:rPr>
                <a:t>Data</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F0EF0B1-5596-E13E-FB70-B4FE193823A6}"/>
                    </a:ext>
                  </a:extLst>
                </p:cNvPr>
                <p:cNvSpPr txBox="1"/>
                <p:nvPr/>
              </p:nvSpPr>
              <p:spPr>
                <a:xfrm>
                  <a:off x="1876731" y="3593093"/>
                  <a:ext cx="849911" cy="830997"/>
                </a:xfrm>
                <a:prstGeom prst="rect">
                  <a:avLst/>
                </a:prstGeom>
                <a:noFill/>
              </p:spPr>
              <p:txBody>
                <a:bodyPr wrap="none" rtlCol="0">
                  <a:spAutoFit/>
                </a:bodyPr>
                <a:lstStyle/>
                <a:p>
                  <a:pPr algn="ctr"/>
                  <a:r>
                    <a:rPr lang="en-GB" sz="2400" dirty="0">
                      <a:latin typeface="Calibri" panose="020F0502020204030204" pitchFamily="34" charset="0"/>
                      <a:cs typeface="Calibri" panose="020F0502020204030204" pitchFamily="34" charset="0"/>
                    </a:rPr>
                    <a:t>Input</a:t>
                  </a:r>
                  <a:br>
                    <a:rPr lang="en-GB" sz="2400" dirty="0">
                      <a:latin typeface="Calibri" panose="020F0502020204030204" pitchFamily="34" charset="0"/>
                      <a:cs typeface="Calibri" panose="020F0502020204030204" pitchFamily="34" charset="0"/>
                    </a:rPr>
                  </a:b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cs typeface="Calibri" panose="020F0502020204030204" pitchFamily="34" charset="0"/>
                          </a:rPr>
                          <m:t>𝑋</m:t>
                        </m:r>
                      </m:oMath>
                    </m:oMathPara>
                  </a14:m>
                  <a:endParaRPr lang="en-GB" sz="2400" dirty="0">
                    <a:latin typeface="Calibri" panose="020F0502020204030204" pitchFamily="34" charset="0"/>
                    <a:cs typeface="Calibri" panose="020F0502020204030204" pitchFamily="34" charset="0"/>
                  </a:endParaRPr>
                </a:p>
              </p:txBody>
            </p:sp>
          </mc:Choice>
          <mc:Fallback xmlns="">
            <p:sp>
              <p:nvSpPr>
                <p:cNvPr id="8" name="TextBox 7">
                  <a:extLst>
                    <a:ext uri="{FF2B5EF4-FFF2-40B4-BE49-F238E27FC236}">
                      <a16:creationId xmlns:a16="http://schemas.microsoft.com/office/drawing/2014/main" id="{9F0EF0B1-5596-E13E-FB70-B4FE193823A6}"/>
                    </a:ext>
                  </a:extLst>
                </p:cNvPr>
                <p:cNvSpPr txBox="1">
                  <a:spLocks noRot="1" noChangeAspect="1" noMove="1" noResize="1" noEditPoints="1" noAdjustHandles="1" noChangeArrowheads="1" noChangeShapeType="1" noTextEdit="1"/>
                </p:cNvSpPr>
                <p:nvPr/>
              </p:nvSpPr>
              <p:spPr>
                <a:xfrm>
                  <a:off x="1876731" y="3593093"/>
                  <a:ext cx="849911" cy="830997"/>
                </a:xfrm>
                <a:prstGeom prst="rect">
                  <a:avLst/>
                </a:prstGeom>
                <a:blipFill>
                  <a:blip r:embed="rId2"/>
                  <a:stretch>
                    <a:fillRect l="-34000" t="-8000" r="-35000" b="-32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F821300-4B63-92F4-CEAC-BAB11F1EB035}"/>
                    </a:ext>
                  </a:extLst>
                </p:cNvPr>
                <p:cNvSpPr txBox="1"/>
                <p:nvPr/>
              </p:nvSpPr>
              <p:spPr>
                <a:xfrm>
                  <a:off x="3245776" y="3593093"/>
                  <a:ext cx="1079142" cy="830997"/>
                </a:xfrm>
                <a:prstGeom prst="rect">
                  <a:avLst/>
                </a:prstGeom>
                <a:noFill/>
              </p:spPr>
              <p:txBody>
                <a:bodyPr wrap="none" rtlCol="0">
                  <a:spAutoFit/>
                </a:bodyPr>
                <a:lstStyle/>
                <a:p>
                  <a:pPr algn="ctr"/>
                  <a:r>
                    <a:rPr lang="en-GB" sz="2400" dirty="0">
                      <a:latin typeface="Calibri" panose="020F0502020204030204" pitchFamily="34" charset="0"/>
                      <a:cs typeface="Calibri" panose="020F0502020204030204" pitchFamily="34" charset="0"/>
                    </a:rPr>
                    <a:t>Output</a:t>
                  </a:r>
                  <a:br>
                    <a:rPr lang="en-GB" sz="2400" dirty="0">
                      <a:latin typeface="Calibri" panose="020F0502020204030204" pitchFamily="34" charset="0"/>
                      <a:cs typeface="Calibri" panose="020F0502020204030204" pitchFamily="34" charset="0"/>
                    </a:rPr>
                  </a:b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cs typeface="Calibri" panose="020F0502020204030204" pitchFamily="34" charset="0"/>
                          </a:rPr>
                          <m:t>𝑦</m:t>
                        </m:r>
                      </m:oMath>
                    </m:oMathPara>
                  </a14:m>
                  <a:endParaRPr lang="en-GB" sz="2400" dirty="0">
                    <a:latin typeface="Calibri" panose="020F0502020204030204" pitchFamily="34" charset="0"/>
                    <a:cs typeface="Calibri" panose="020F0502020204030204" pitchFamily="34" charset="0"/>
                  </a:endParaRPr>
                </a:p>
              </p:txBody>
            </p:sp>
          </mc:Choice>
          <mc:Fallback xmlns="">
            <p:sp>
              <p:nvSpPr>
                <p:cNvPr id="9" name="TextBox 8">
                  <a:extLst>
                    <a:ext uri="{FF2B5EF4-FFF2-40B4-BE49-F238E27FC236}">
                      <a16:creationId xmlns:a16="http://schemas.microsoft.com/office/drawing/2014/main" id="{3F821300-4B63-92F4-CEAC-BAB11F1EB035}"/>
                    </a:ext>
                  </a:extLst>
                </p:cNvPr>
                <p:cNvSpPr txBox="1">
                  <a:spLocks noRot="1" noChangeAspect="1" noMove="1" noResize="1" noEditPoints="1" noAdjustHandles="1" noChangeArrowheads="1" noChangeShapeType="1" noTextEdit="1"/>
                </p:cNvSpPr>
                <p:nvPr/>
              </p:nvSpPr>
              <p:spPr>
                <a:xfrm>
                  <a:off x="3245776" y="3593093"/>
                  <a:ext cx="1079142" cy="830997"/>
                </a:xfrm>
                <a:prstGeom prst="rect">
                  <a:avLst/>
                </a:prstGeom>
                <a:blipFill>
                  <a:blip r:embed="rId3"/>
                  <a:stretch>
                    <a:fillRect l="-30469" t="-8000" r="-30469" b="-43000"/>
                  </a:stretch>
                </a:blipFill>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6F71396E-E5A5-6BEE-7732-1AC77CEA3119}"/>
                </a:ext>
              </a:extLst>
            </p:cNvPr>
            <p:cNvCxnSpPr>
              <a:endCxn id="5" idx="2"/>
            </p:cNvCxnSpPr>
            <p:nvPr/>
          </p:nvCxnSpPr>
          <p:spPr>
            <a:xfrm>
              <a:off x="3043517" y="3429000"/>
              <a:ext cx="1" cy="1349188"/>
            </a:xfrm>
            <a:prstGeom prst="line">
              <a:avLst/>
            </a:prstGeom>
            <a:ln w="25400">
              <a:prstDash val="sysDash"/>
            </a:ln>
          </p:spPr>
          <p:style>
            <a:lnRef idx="1">
              <a:schemeClr val="dk1"/>
            </a:lnRef>
            <a:fillRef idx="0">
              <a:schemeClr val="dk1"/>
            </a:fillRef>
            <a:effectRef idx="0">
              <a:schemeClr val="dk1"/>
            </a:effectRef>
            <a:fontRef idx="minor">
              <a:schemeClr val="tx1"/>
            </a:fontRef>
          </p:style>
        </p:cxnSp>
      </p:grpSp>
      <p:cxnSp>
        <p:nvCxnSpPr>
          <p:cNvPr id="11" name="Straight Arrow Connector 10">
            <a:extLst>
              <a:ext uri="{FF2B5EF4-FFF2-40B4-BE49-F238E27FC236}">
                <a16:creationId xmlns:a16="http://schemas.microsoft.com/office/drawing/2014/main" id="{626AE73D-10FF-73C3-A3EB-342F8AB2DCC8}"/>
              </a:ext>
            </a:extLst>
          </p:cNvPr>
          <p:cNvCxnSpPr>
            <a:cxnSpLocks/>
          </p:cNvCxnSpPr>
          <p:nvPr/>
        </p:nvCxnSpPr>
        <p:spPr>
          <a:xfrm>
            <a:off x="3490959" y="3892112"/>
            <a:ext cx="1358947" cy="0"/>
          </a:xfrm>
          <a:prstGeom prst="straightConnector1">
            <a:avLst/>
          </a:prstGeom>
          <a:ln w="25400">
            <a:tailEnd type="triangle" w="lg" len="lg"/>
          </a:ln>
        </p:spPr>
        <p:style>
          <a:lnRef idx="1">
            <a:schemeClr val="accent2"/>
          </a:lnRef>
          <a:fillRef idx="0">
            <a:schemeClr val="accent2"/>
          </a:fillRef>
          <a:effectRef idx="0">
            <a:schemeClr val="accent2"/>
          </a:effectRef>
          <a:fontRef idx="minor">
            <a:schemeClr val="tx1"/>
          </a:fontRef>
        </p:style>
      </p:cxnSp>
      <p:pic>
        <p:nvPicPr>
          <p:cNvPr id="25" name="Picture 24" descr="A black and white diagram&#10;&#10;AI-generated content may be incorrect.">
            <a:extLst>
              <a:ext uri="{FF2B5EF4-FFF2-40B4-BE49-F238E27FC236}">
                <a16:creationId xmlns:a16="http://schemas.microsoft.com/office/drawing/2014/main" id="{4ADD8C34-2748-99EE-7B5F-61A87191D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499" y="3122577"/>
            <a:ext cx="4205162" cy="2102581"/>
          </a:xfrm>
          <a:prstGeom prst="rect">
            <a:avLst/>
          </a:prstGeom>
        </p:spPr>
      </p:pic>
      <p:sp>
        <p:nvSpPr>
          <p:cNvPr id="30" name="Star: 32 Points 29">
            <a:extLst>
              <a:ext uri="{FF2B5EF4-FFF2-40B4-BE49-F238E27FC236}">
                <a16:creationId xmlns:a16="http://schemas.microsoft.com/office/drawing/2014/main" id="{1EBB062C-72E4-D4C5-CAC7-261B3412BBAB}"/>
              </a:ext>
            </a:extLst>
          </p:cNvPr>
          <p:cNvSpPr/>
          <p:nvPr/>
        </p:nvSpPr>
        <p:spPr>
          <a:xfrm>
            <a:off x="5038168" y="2384612"/>
            <a:ext cx="6418723" cy="3576913"/>
          </a:xfrm>
          <a:prstGeom prst="star32">
            <a:avLst/>
          </a:prstGeom>
          <a:noFill/>
          <a:ln>
            <a:solidFill>
              <a:schemeClr val="tx1"/>
            </a:solidFill>
          </a:ln>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471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heme/theme1.xml><?xml version="1.0" encoding="utf-8"?>
<a:theme xmlns:a="http://schemas.openxmlformats.org/drawingml/2006/main" name="LU-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546A"/>
      </a:hlink>
      <a:folHlink>
        <a:srgbClr val="4454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U-theme" id="{EB41CA6B-651C-4A12-A5EA-8C9DA91C4E6C}" vid="{9669F867-02D6-464B-94A2-B935B8933024}"/>
    </a:ext>
  </a:extLst>
</a:theme>
</file>

<file path=docProps/app.xml><?xml version="1.0" encoding="utf-8"?>
<Properties xmlns="http://schemas.openxmlformats.org/officeDocument/2006/extended-properties" xmlns:vt="http://schemas.openxmlformats.org/officeDocument/2006/docPropsVTypes">
  <Template>LU-theme</Template>
  <TotalTime>1616</TotalTime>
  <Words>1181</Words>
  <Application>Microsoft Macintosh PowerPoint</Application>
  <PresentationFormat>Widescreen</PresentationFormat>
  <Paragraphs>155</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Cambria Math</vt:lpstr>
      <vt:lpstr>Times New Roman</vt:lpstr>
      <vt:lpstr>LU-theme</vt:lpstr>
      <vt:lpstr>Double Descent: Occam’s Razor’s Edge?</vt:lpstr>
      <vt:lpstr>Classical Statistical Learning</vt:lpstr>
      <vt:lpstr>Bias-Variance Trade-off</vt:lpstr>
      <vt:lpstr>Bias-Variance Trade-off</vt:lpstr>
      <vt:lpstr>Bias-Variance Trade-off</vt:lpstr>
      <vt:lpstr>Model Information Criteria</vt:lpstr>
      <vt:lpstr>Sparsity Regularisation</vt:lpstr>
      <vt:lpstr>Occam’s Razor</vt:lpstr>
      <vt:lpstr>“Modern” Statistical Learning</vt:lpstr>
      <vt:lpstr>“Modern” Statistical Learning</vt:lpstr>
      <vt:lpstr>Bias-Variance Trade-off is Wrong? </vt:lpstr>
      <vt:lpstr>Bias-Variance Trade-off is Wrong? </vt:lpstr>
      <vt:lpstr>Double Descent</vt:lpstr>
      <vt:lpstr>PowerPoint Presentation</vt:lpstr>
      <vt:lpstr>Benign Overfitting in Linear Regression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Double Descent</vt:lpstr>
      <vt:lpstr>Deep Double Descent</vt:lpstr>
      <vt:lpstr>Deep Double Descent</vt:lpstr>
      <vt:lpstr>Deep Double Descent</vt:lpstr>
      <vt:lpstr>Deep Double Descent</vt:lpstr>
      <vt:lpstr>Model-Wise Double Descent</vt:lpstr>
      <vt:lpstr>Model-Wise Double Descent</vt:lpstr>
      <vt:lpstr>Model-Wise Double Descent</vt:lpstr>
      <vt:lpstr>Model-Wise Double Descent</vt:lpstr>
      <vt:lpstr>Model-Wise Double Descent</vt:lpstr>
      <vt:lpstr>Epoch-Wise Double Descent</vt:lpstr>
      <vt:lpstr>Epoch-Wise Double Descent</vt:lpstr>
      <vt:lpstr>Epoch-Wise Double Descent</vt:lpstr>
      <vt:lpstr>Epoch-Wise Double Descent</vt:lpstr>
      <vt:lpstr>Sample-Wise Non-Monotonicity</vt:lpstr>
      <vt:lpstr>Sample-Wise Non-Monotonicity</vt:lpstr>
      <vt:lpstr>Sample-Wise Non-Monotonicity</vt:lpstr>
      <vt:lpstr>Deep Double Descent</vt:lpstr>
      <vt:lpstr>Occam’s Razor</vt:lpstr>
      <vt:lpstr>A U-turn on Double Descent</vt:lpstr>
      <vt:lpstr>A U-turn on Double Descent</vt:lpstr>
      <vt:lpstr>A U-turn on Double Descent</vt:lpstr>
      <vt:lpstr>A U-turn on Double Descent</vt:lpstr>
      <vt:lpstr>A U-turn on Double Descent</vt:lpstr>
      <vt:lpstr>A U-turn on Double Descent</vt:lpstr>
      <vt:lpstr>PowerPoint Presentation</vt:lpstr>
    </vt:vector>
  </TitlesOfParts>
  <Company>Lancaster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Zhang, Rui (zhangr30) (Postgraduate Researcher)</dc:creator>
  <cp:lastModifiedBy>Zhang, Ruiyang</cp:lastModifiedBy>
  <cp:revision>17</cp:revision>
  <dcterms:created xsi:type="dcterms:W3CDTF">2025-09-05T09:45:56Z</dcterms:created>
  <dcterms:modified xsi:type="dcterms:W3CDTF">2025-12-01T14:27:41Z</dcterms:modified>
</cp:coreProperties>
</file>